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2.svg" ContentType="image/svg+xml"/>
  <Override PartName="/ppt/media/image-11-4.svg" ContentType="image/svg+xml"/>
  <Override PartName="/ppt/media/image-11-6.svg" ContentType="image/svg+xml"/>
  <Override PartName="/ppt/media/image-4-12.svg" ContentType="image/svg+xml"/>
  <Override PartName="/ppt/media/image-4-3.svg" ContentType="image/svg+xml"/>
  <Override PartName="/ppt/media/image-4-6.svg" ContentType="image/svg+xml"/>
  <Override PartName="/ppt/media/image-4-9.svg" ContentType="image/svg+xml"/>
  <Override PartName="/ppt/media/image-6-2.svg" ContentType="image/svg+xml"/>
  <Override PartName="/ppt/media/image-6-4.svg" ContentType="image/svg+xml"/>
  <Override PartName="/ppt/media/image-6-6.svg" ContentType="image/svg+xml"/>
  <Override PartName="/ppt/media/image-6-8.svg" ContentType="image/svg+xml"/>
  <Override PartName="/ppt/media/image-9-2.svg" ContentType="image/svg+xml"/>
  <Override PartName="/ppt/media/image-9-4.svg" ContentType="image/svg+xml"/>
  <Override PartName="/ppt/media/image-9-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Inter"/>
      <p:regular r:id="rId27"/>
    </p:embeddedFont>
    <p:embeddedFont>
      <p:font typeface="Inter"/>
      <p:regular r:id="rId28"/>
    </p:embeddedFont>
    <p:embeddedFont>
      <p:font typeface="Inter"/>
      <p:regular r:id="rId29"/>
    </p:embeddedFont>
    <p:embeddedFont>
      <p:font typeface="Inter"/>
      <p:regular r:id="rId30"/>
    </p:embeddedFont>
    <p:embeddedFont>
      <p:font typeface="Nunito Sans"/>
      <p:regular r:id="rId31"/>
    </p:embeddedFont>
    <p:embeddedFont>
      <p:font typeface="Nunito Sans"/>
      <p:regular r:id="rId32"/>
    </p:embeddedFont>
    <p:embeddedFont>
      <p:font typeface="Nunito Sans"/>
      <p:regular r:id="rId33"/>
    </p:embeddedFont>
    <p:embeddedFont>
      <p:font typeface="Nunito Sans"/>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19.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21.xm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svg"/><Relationship Id="rId13" Type="http://schemas.openxmlformats.org/officeDocument/2006/relationships/slideLayout" Target="../slideLayouts/slideLayout5.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77026"/>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From Crisis to Capability: Human-Centric Analytics for Better Teaching &amp; Learning</a:t>
            </a:r>
            <a:endParaRPr lang="en-US" sz="3900" dirty="0"/>
          </a:p>
        </p:txBody>
      </p:sp>
      <p:sp>
        <p:nvSpPr>
          <p:cNvPr id="4" name="Text 1"/>
          <p:cNvSpPr/>
          <p:nvPr/>
        </p:nvSpPr>
        <p:spPr>
          <a:xfrm>
            <a:off x="6280190" y="503491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Scaling effective pedagogy in mathematics through actionable data in South Africa</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5200" y="571500"/>
            <a:ext cx="5428893" cy="503992"/>
          </a:xfrm>
          <a:prstGeom prst="rect">
            <a:avLst/>
          </a:prstGeom>
          <a:noFill/>
          <a:ln/>
        </p:spPr>
        <p:txBody>
          <a:bodyPr wrap="none" lIns="0" tIns="0" rIns="0" bIns="0" rtlCol="0" anchor="t"/>
          <a:lstStyle/>
          <a:p>
            <a:pPr algn="l" indent="0" marL="0">
              <a:lnSpc>
                <a:spcPts val="3950"/>
              </a:lnSpc>
              <a:buNone/>
            </a:pPr>
            <a:r>
              <a:rPr lang="en-US" sz="3150" b="1" dirty="0">
                <a:solidFill>
                  <a:srgbClr val="000000"/>
                </a:solidFill>
                <a:latin typeface="Inter Bold" pitchFamily="34" charset="0"/>
                <a:ea typeface="Inter Bold" pitchFamily="34" charset="-122"/>
                <a:cs typeface="Inter Bold" pitchFamily="34" charset="-120"/>
              </a:rPr>
              <a:t>Targeted Support &amp; Routing</a:t>
            </a:r>
            <a:endParaRPr lang="en-US" sz="3150" dirty="0"/>
          </a:p>
        </p:txBody>
      </p:sp>
      <p:sp>
        <p:nvSpPr>
          <p:cNvPr id="3" name="Text 1"/>
          <p:cNvSpPr/>
          <p:nvPr/>
        </p:nvSpPr>
        <p:spPr>
          <a:xfrm>
            <a:off x="645200" y="1398032"/>
            <a:ext cx="13340001" cy="516255"/>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Once needs are diagnosed and instructional moves identified, the platform handles </a:t>
            </a:r>
            <a:pPr algn="l" indent="0" marL="0">
              <a:lnSpc>
                <a:spcPts val="2000"/>
              </a:lnSpc>
              <a:buNone/>
            </a:pPr>
            <a:r>
              <a:rPr lang="en-US" sz="1250" b="1" dirty="0">
                <a:solidFill>
                  <a:srgbClr val="000000"/>
                </a:solidFill>
                <a:latin typeface="Nunito Sans" pitchFamily="34" charset="0"/>
                <a:ea typeface="Nunito Sans" pitchFamily="34" charset="-122"/>
                <a:cs typeface="Nunito Sans" pitchFamily="34" charset="-120"/>
              </a:rPr>
              <a:t>coordination logistics</a:t>
            </a:r>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—grouping learners, alerting support staff, and tracking response times so no one falls through the cracks.</a:t>
            </a:r>
            <a:endParaRPr lang="en-US" sz="1250" dirty="0"/>
          </a:p>
        </p:txBody>
      </p:sp>
      <p:sp>
        <p:nvSpPr>
          <p:cNvPr id="4" name="Shape 2"/>
          <p:cNvSpPr/>
          <p:nvPr/>
        </p:nvSpPr>
        <p:spPr>
          <a:xfrm>
            <a:off x="645200" y="3605808"/>
            <a:ext cx="13340001" cy="22860"/>
          </a:xfrm>
          <a:prstGeom prst="roundRect">
            <a:avLst>
              <a:gd name="adj" fmla="val 296358"/>
            </a:avLst>
          </a:prstGeom>
          <a:solidFill>
            <a:srgbClr val="C0C6D7"/>
          </a:solidFill>
          <a:ln/>
        </p:spPr>
        <p:txBody>
          <a:bodyPr/>
          <a:p/>
        </p:txBody>
      </p:sp>
      <p:sp>
        <p:nvSpPr>
          <p:cNvPr id="5" name="Shape 3"/>
          <p:cNvSpPr/>
          <p:nvPr/>
        </p:nvSpPr>
        <p:spPr>
          <a:xfrm>
            <a:off x="3241238" y="3121938"/>
            <a:ext cx="22860" cy="483870"/>
          </a:xfrm>
          <a:prstGeom prst="roundRect">
            <a:avLst>
              <a:gd name="adj" fmla="val 296358"/>
            </a:avLst>
          </a:prstGeom>
          <a:solidFill>
            <a:srgbClr val="C0C6D7"/>
          </a:solidFill>
          <a:ln/>
        </p:spPr>
        <p:txBody>
          <a:bodyPr/>
          <a:p/>
        </p:txBody>
      </p:sp>
      <p:sp>
        <p:nvSpPr>
          <p:cNvPr id="6" name="Shape 4"/>
          <p:cNvSpPr/>
          <p:nvPr/>
        </p:nvSpPr>
        <p:spPr>
          <a:xfrm>
            <a:off x="3071217" y="3424357"/>
            <a:ext cx="362903" cy="362903"/>
          </a:xfrm>
          <a:prstGeom prst="roundRect">
            <a:avLst>
              <a:gd name="adj" fmla="val 18668"/>
            </a:avLst>
          </a:prstGeom>
          <a:solidFill>
            <a:srgbClr val="DAE0F1"/>
          </a:solidFill>
          <a:ln w="7620">
            <a:solidFill>
              <a:srgbClr val="C0C6D7"/>
            </a:solidFill>
            <a:prstDash val="solid"/>
          </a:ln>
        </p:spPr>
        <p:txBody>
          <a:bodyPr/>
          <a:p/>
        </p:txBody>
      </p:sp>
      <p:sp>
        <p:nvSpPr>
          <p:cNvPr id="7" name="Text 5"/>
          <p:cNvSpPr/>
          <p:nvPr/>
        </p:nvSpPr>
        <p:spPr>
          <a:xfrm>
            <a:off x="3131701" y="3454598"/>
            <a:ext cx="241935" cy="302419"/>
          </a:xfrm>
          <a:prstGeom prst="rect">
            <a:avLst/>
          </a:prstGeom>
          <a:noFill/>
          <a:ln/>
        </p:spPr>
        <p:txBody>
          <a:bodyPr wrap="none" lIns="0" tIns="0" rIns="0" bIns="0" rtlCol="0" anchor="t"/>
          <a:lstStyle/>
          <a:p>
            <a:pPr algn="ctr" indent="0" marL="0">
              <a:lnSpc>
                <a:spcPts val="1900"/>
              </a:lnSpc>
              <a:buNone/>
            </a:pPr>
            <a:r>
              <a:rPr lang="en-US" sz="1900" b="1" dirty="0">
                <a:solidFill>
                  <a:srgbClr val="000000"/>
                </a:solidFill>
                <a:latin typeface="Inter Bold" pitchFamily="34" charset="0"/>
                <a:ea typeface="Inter Bold" pitchFamily="34" charset="-122"/>
                <a:cs typeface="Inter Bold" pitchFamily="34" charset="-120"/>
              </a:rPr>
              <a:t>1</a:t>
            </a:r>
            <a:endParaRPr lang="en-US" sz="1900" dirty="0"/>
          </a:p>
        </p:txBody>
      </p:sp>
      <p:sp>
        <p:nvSpPr>
          <p:cNvPr id="8" name="Text 6"/>
          <p:cNvSpPr/>
          <p:nvPr/>
        </p:nvSpPr>
        <p:spPr>
          <a:xfrm>
            <a:off x="2244566" y="2095738"/>
            <a:ext cx="2016204" cy="251936"/>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Monday 8 AM</a:t>
            </a:r>
            <a:endParaRPr lang="en-US" sz="1550" dirty="0"/>
          </a:p>
        </p:txBody>
      </p:sp>
      <p:sp>
        <p:nvSpPr>
          <p:cNvPr id="9" name="Text 7"/>
          <p:cNvSpPr/>
          <p:nvPr/>
        </p:nvSpPr>
        <p:spPr>
          <a:xfrm>
            <a:off x="806410" y="2444353"/>
            <a:ext cx="4892635" cy="516255"/>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Teacher reviews Friday's diagnostic results over weekend; platform auto-generates groups of 4-6 learners with shared misconceptions.</a:t>
            </a:r>
            <a:endParaRPr lang="en-US" sz="1250" dirty="0"/>
          </a:p>
        </p:txBody>
      </p:sp>
      <p:sp>
        <p:nvSpPr>
          <p:cNvPr id="10" name="Shape 8"/>
          <p:cNvSpPr/>
          <p:nvPr/>
        </p:nvSpPr>
        <p:spPr>
          <a:xfrm>
            <a:off x="5949553" y="3605808"/>
            <a:ext cx="22860" cy="483870"/>
          </a:xfrm>
          <a:prstGeom prst="roundRect">
            <a:avLst>
              <a:gd name="adj" fmla="val 296358"/>
            </a:avLst>
          </a:prstGeom>
          <a:solidFill>
            <a:srgbClr val="C0C6D7"/>
          </a:solidFill>
          <a:ln/>
        </p:spPr>
        <p:txBody>
          <a:bodyPr/>
          <a:p/>
        </p:txBody>
      </p:sp>
      <p:sp>
        <p:nvSpPr>
          <p:cNvPr id="11" name="Shape 9"/>
          <p:cNvSpPr/>
          <p:nvPr/>
        </p:nvSpPr>
        <p:spPr>
          <a:xfrm>
            <a:off x="5779532" y="3424357"/>
            <a:ext cx="362903" cy="362903"/>
          </a:xfrm>
          <a:prstGeom prst="roundRect">
            <a:avLst>
              <a:gd name="adj" fmla="val 18668"/>
            </a:avLst>
          </a:prstGeom>
          <a:solidFill>
            <a:srgbClr val="DAE0F1"/>
          </a:solidFill>
          <a:ln w="7620">
            <a:solidFill>
              <a:srgbClr val="C0C6D7"/>
            </a:solidFill>
            <a:prstDash val="solid"/>
          </a:ln>
        </p:spPr>
        <p:txBody>
          <a:bodyPr/>
          <a:p/>
        </p:txBody>
      </p:sp>
      <p:sp>
        <p:nvSpPr>
          <p:cNvPr id="12" name="Text 10"/>
          <p:cNvSpPr/>
          <p:nvPr/>
        </p:nvSpPr>
        <p:spPr>
          <a:xfrm>
            <a:off x="5840016" y="3454598"/>
            <a:ext cx="241935" cy="302419"/>
          </a:xfrm>
          <a:prstGeom prst="rect">
            <a:avLst/>
          </a:prstGeom>
          <a:noFill/>
          <a:ln/>
        </p:spPr>
        <p:txBody>
          <a:bodyPr wrap="none" lIns="0" tIns="0" rIns="0" bIns="0" rtlCol="0" anchor="t"/>
          <a:lstStyle/>
          <a:p>
            <a:pPr algn="ctr" indent="0" marL="0">
              <a:lnSpc>
                <a:spcPts val="1900"/>
              </a:lnSpc>
              <a:buNone/>
            </a:pPr>
            <a:r>
              <a:rPr lang="en-US" sz="1900" b="1" dirty="0">
                <a:solidFill>
                  <a:srgbClr val="000000"/>
                </a:solidFill>
                <a:latin typeface="Inter Bold" pitchFamily="34" charset="0"/>
                <a:ea typeface="Inter Bold" pitchFamily="34" charset="-122"/>
                <a:cs typeface="Inter Bold" pitchFamily="34" charset="-120"/>
              </a:rPr>
              <a:t>2</a:t>
            </a:r>
            <a:endParaRPr lang="en-US" sz="1900" dirty="0"/>
          </a:p>
        </p:txBody>
      </p:sp>
      <p:sp>
        <p:nvSpPr>
          <p:cNvPr id="13" name="Text 11"/>
          <p:cNvSpPr/>
          <p:nvPr/>
        </p:nvSpPr>
        <p:spPr>
          <a:xfrm>
            <a:off x="4952881" y="4251008"/>
            <a:ext cx="2016204" cy="251936"/>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Monday 10 AM</a:t>
            </a:r>
            <a:endParaRPr lang="en-US" sz="1550" dirty="0"/>
          </a:p>
        </p:txBody>
      </p:sp>
      <p:sp>
        <p:nvSpPr>
          <p:cNvPr id="14" name="Text 12"/>
          <p:cNvSpPr/>
          <p:nvPr/>
        </p:nvSpPr>
        <p:spPr>
          <a:xfrm>
            <a:off x="3514725" y="4599623"/>
            <a:ext cx="4892635" cy="516255"/>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Mini-lesson delivered to targeted group using recommended visual representation while rest of class works on extension tasks.</a:t>
            </a:r>
            <a:endParaRPr lang="en-US" sz="1250" dirty="0"/>
          </a:p>
        </p:txBody>
      </p:sp>
      <p:sp>
        <p:nvSpPr>
          <p:cNvPr id="15" name="Shape 13"/>
          <p:cNvSpPr/>
          <p:nvPr/>
        </p:nvSpPr>
        <p:spPr>
          <a:xfrm>
            <a:off x="8657868" y="3121938"/>
            <a:ext cx="22860" cy="483870"/>
          </a:xfrm>
          <a:prstGeom prst="roundRect">
            <a:avLst>
              <a:gd name="adj" fmla="val 296358"/>
            </a:avLst>
          </a:prstGeom>
          <a:solidFill>
            <a:srgbClr val="C0C6D7"/>
          </a:solidFill>
          <a:ln/>
        </p:spPr>
        <p:txBody>
          <a:bodyPr/>
          <a:p/>
        </p:txBody>
      </p:sp>
      <p:sp>
        <p:nvSpPr>
          <p:cNvPr id="16" name="Shape 14"/>
          <p:cNvSpPr/>
          <p:nvPr/>
        </p:nvSpPr>
        <p:spPr>
          <a:xfrm>
            <a:off x="8487847" y="3424357"/>
            <a:ext cx="362903" cy="362903"/>
          </a:xfrm>
          <a:prstGeom prst="roundRect">
            <a:avLst>
              <a:gd name="adj" fmla="val 18668"/>
            </a:avLst>
          </a:prstGeom>
          <a:solidFill>
            <a:srgbClr val="DAE0F1"/>
          </a:solidFill>
          <a:ln w="7620">
            <a:solidFill>
              <a:srgbClr val="C0C6D7"/>
            </a:solidFill>
            <a:prstDash val="solid"/>
          </a:ln>
        </p:spPr>
        <p:txBody>
          <a:bodyPr/>
          <a:p/>
        </p:txBody>
      </p:sp>
      <p:sp>
        <p:nvSpPr>
          <p:cNvPr id="17" name="Text 15"/>
          <p:cNvSpPr/>
          <p:nvPr/>
        </p:nvSpPr>
        <p:spPr>
          <a:xfrm>
            <a:off x="8548330" y="3454598"/>
            <a:ext cx="241935" cy="302419"/>
          </a:xfrm>
          <a:prstGeom prst="rect">
            <a:avLst/>
          </a:prstGeom>
          <a:noFill/>
          <a:ln/>
        </p:spPr>
        <p:txBody>
          <a:bodyPr wrap="none" lIns="0" tIns="0" rIns="0" bIns="0" rtlCol="0" anchor="t"/>
          <a:lstStyle/>
          <a:p>
            <a:pPr algn="ctr" indent="0" marL="0">
              <a:lnSpc>
                <a:spcPts val="1900"/>
              </a:lnSpc>
              <a:buNone/>
            </a:pPr>
            <a:r>
              <a:rPr lang="en-US" sz="1900" b="1" dirty="0">
                <a:solidFill>
                  <a:srgbClr val="000000"/>
                </a:solidFill>
                <a:latin typeface="Inter Bold" pitchFamily="34" charset="0"/>
                <a:ea typeface="Inter Bold" pitchFamily="34" charset="-122"/>
                <a:cs typeface="Inter Bold" pitchFamily="34" charset="-120"/>
              </a:rPr>
              <a:t>3</a:t>
            </a:r>
            <a:endParaRPr lang="en-US" sz="1900" dirty="0"/>
          </a:p>
        </p:txBody>
      </p:sp>
      <p:sp>
        <p:nvSpPr>
          <p:cNvPr id="18" name="Text 16"/>
          <p:cNvSpPr/>
          <p:nvPr/>
        </p:nvSpPr>
        <p:spPr>
          <a:xfrm>
            <a:off x="7661196" y="2095738"/>
            <a:ext cx="2016204" cy="251936"/>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Monday 2 PM</a:t>
            </a:r>
            <a:endParaRPr lang="en-US" sz="1550" dirty="0"/>
          </a:p>
        </p:txBody>
      </p:sp>
      <p:sp>
        <p:nvSpPr>
          <p:cNvPr id="19" name="Text 17"/>
          <p:cNvSpPr/>
          <p:nvPr/>
        </p:nvSpPr>
        <p:spPr>
          <a:xfrm>
            <a:off x="6223040" y="2444353"/>
            <a:ext cx="4892635" cy="516255"/>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Support staff (SI leaders, tutors) receive notifications with specific learner needs and suggested activities for afternoon sessions.</a:t>
            </a:r>
            <a:endParaRPr lang="en-US" sz="1250" dirty="0"/>
          </a:p>
        </p:txBody>
      </p:sp>
      <p:sp>
        <p:nvSpPr>
          <p:cNvPr id="20" name="Shape 18"/>
          <p:cNvSpPr/>
          <p:nvPr/>
        </p:nvSpPr>
        <p:spPr>
          <a:xfrm>
            <a:off x="11366183" y="3605808"/>
            <a:ext cx="22860" cy="483870"/>
          </a:xfrm>
          <a:prstGeom prst="roundRect">
            <a:avLst>
              <a:gd name="adj" fmla="val 296358"/>
            </a:avLst>
          </a:prstGeom>
          <a:solidFill>
            <a:srgbClr val="C0C6D7"/>
          </a:solidFill>
          <a:ln/>
        </p:spPr>
        <p:txBody>
          <a:bodyPr/>
          <a:p/>
        </p:txBody>
      </p:sp>
      <p:sp>
        <p:nvSpPr>
          <p:cNvPr id="21" name="Shape 19"/>
          <p:cNvSpPr/>
          <p:nvPr/>
        </p:nvSpPr>
        <p:spPr>
          <a:xfrm>
            <a:off x="11196161" y="3424357"/>
            <a:ext cx="362903" cy="362903"/>
          </a:xfrm>
          <a:prstGeom prst="roundRect">
            <a:avLst>
              <a:gd name="adj" fmla="val 18668"/>
            </a:avLst>
          </a:prstGeom>
          <a:solidFill>
            <a:srgbClr val="DAE0F1"/>
          </a:solidFill>
          <a:ln w="7620">
            <a:solidFill>
              <a:srgbClr val="C0C6D7"/>
            </a:solidFill>
            <a:prstDash val="solid"/>
          </a:ln>
        </p:spPr>
        <p:txBody>
          <a:bodyPr/>
          <a:p/>
        </p:txBody>
      </p:sp>
      <p:sp>
        <p:nvSpPr>
          <p:cNvPr id="22" name="Text 20"/>
          <p:cNvSpPr/>
          <p:nvPr/>
        </p:nvSpPr>
        <p:spPr>
          <a:xfrm>
            <a:off x="11256645" y="3454598"/>
            <a:ext cx="241935" cy="302419"/>
          </a:xfrm>
          <a:prstGeom prst="rect">
            <a:avLst/>
          </a:prstGeom>
          <a:noFill/>
          <a:ln/>
        </p:spPr>
        <p:txBody>
          <a:bodyPr wrap="none" lIns="0" tIns="0" rIns="0" bIns="0" rtlCol="0" anchor="t"/>
          <a:lstStyle/>
          <a:p>
            <a:pPr algn="ctr" indent="0" marL="0">
              <a:lnSpc>
                <a:spcPts val="1900"/>
              </a:lnSpc>
              <a:buNone/>
            </a:pPr>
            <a:r>
              <a:rPr lang="en-US" sz="1900" b="1" dirty="0">
                <a:solidFill>
                  <a:srgbClr val="000000"/>
                </a:solidFill>
                <a:latin typeface="Inter Bold" pitchFamily="34" charset="0"/>
                <a:ea typeface="Inter Bold" pitchFamily="34" charset="-122"/>
                <a:cs typeface="Inter Bold" pitchFamily="34" charset="-120"/>
              </a:rPr>
              <a:t>4</a:t>
            </a:r>
            <a:endParaRPr lang="en-US" sz="1900" dirty="0"/>
          </a:p>
        </p:txBody>
      </p:sp>
      <p:sp>
        <p:nvSpPr>
          <p:cNvPr id="23" name="Text 21"/>
          <p:cNvSpPr/>
          <p:nvPr/>
        </p:nvSpPr>
        <p:spPr>
          <a:xfrm>
            <a:off x="10369510" y="4251008"/>
            <a:ext cx="2016204" cy="251936"/>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Friday Check</a:t>
            </a:r>
            <a:endParaRPr lang="en-US" sz="1550" dirty="0"/>
          </a:p>
        </p:txBody>
      </p:sp>
      <p:sp>
        <p:nvSpPr>
          <p:cNvPr id="24" name="Text 22"/>
          <p:cNvSpPr/>
          <p:nvPr/>
        </p:nvSpPr>
        <p:spPr>
          <a:xfrm>
            <a:off x="8931354" y="4599623"/>
            <a:ext cx="4892635" cy="516255"/>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Next diagnostic includes re-check items; platform tracks time-to-intervention and flags learners who need escalated support.</a:t>
            </a:r>
            <a:endParaRPr lang="en-US" sz="1250" dirty="0"/>
          </a:p>
        </p:txBody>
      </p:sp>
      <p:sp>
        <p:nvSpPr>
          <p:cNvPr id="25" name="Text 23"/>
          <p:cNvSpPr/>
          <p:nvPr/>
        </p:nvSpPr>
        <p:spPr>
          <a:xfrm>
            <a:off x="645200" y="5458539"/>
            <a:ext cx="2476381" cy="251936"/>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Auto-Grouping (Editable)</a:t>
            </a:r>
            <a:endParaRPr lang="en-US" sz="1550" dirty="0"/>
          </a:p>
        </p:txBody>
      </p:sp>
      <p:sp>
        <p:nvSpPr>
          <p:cNvPr id="26" name="Text 24"/>
          <p:cNvSpPr/>
          <p:nvPr/>
        </p:nvSpPr>
        <p:spPr>
          <a:xfrm>
            <a:off x="645200" y="5871686"/>
            <a:ext cx="6473309" cy="77438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Algorithms suggest groupings based on error patterns, but teachers maintain full control to override based on classroom context, language needs, or social dynamics. Technology proposes; humans decide.</a:t>
            </a:r>
            <a:endParaRPr lang="en-US" sz="1250" dirty="0"/>
          </a:p>
        </p:txBody>
      </p:sp>
      <p:sp>
        <p:nvSpPr>
          <p:cNvPr id="27" name="Text 25"/>
          <p:cNvSpPr/>
          <p:nvPr/>
        </p:nvSpPr>
        <p:spPr>
          <a:xfrm>
            <a:off x="7519511" y="5458539"/>
            <a:ext cx="2060972" cy="251936"/>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Audit Trail &amp; Memory</a:t>
            </a:r>
            <a:endParaRPr lang="en-US" sz="1550" dirty="0"/>
          </a:p>
        </p:txBody>
      </p:sp>
      <p:sp>
        <p:nvSpPr>
          <p:cNvPr id="28" name="Text 26"/>
          <p:cNvSpPr/>
          <p:nvPr/>
        </p:nvSpPr>
        <p:spPr>
          <a:xfrm>
            <a:off x="7519511" y="5871686"/>
            <a:ext cx="6473309" cy="77438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Every intervention is timestamped and documented, building institutional memory that survives teacher transitions and informs program-level decisions about curriculum, scheduling, and resource allocation.</a:t>
            </a:r>
            <a:endParaRPr lang="en-US" sz="1250" dirty="0"/>
          </a:p>
        </p:txBody>
      </p:sp>
      <p:sp>
        <p:nvSpPr>
          <p:cNvPr id="29" name="Shape 27"/>
          <p:cNvSpPr/>
          <p:nvPr/>
        </p:nvSpPr>
        <p:spPr>
          <a:xfrm>
            <a:off x="645200" y="6972657"/>
            <a:ext cx="13340001" cy="685324"/>
          </a:xfrm>
          <a:prstGeom prst="roundRect">
            <a:avLst>
              <a:gd name="adj" fmla="val 9885"/>
            </a:avLst>
          </a:prstGeom>
          <a:solidFill>
            <a:srgbClr val="C7D0EA"/>
          </a:solidFill>
          <a:ln/>
        </p:spPr>
        <p:txBody>
          <a:bodyPr/>
          <a:p/>
        </p:txBody>
      </p:sp>
      <p:pic>
        <p:nvPicPr>
          <p:cNvPr id="30" name="Image 0" descr="preencoded.png">    </p:cNvPr>
          <p:cNvPicPr>
            <a:picLocks noChangeAspect="1"/>
          </p:cNvPicPr>
          <p:nvPr/>
        </p:nvPicPr>
        <p:blipFill>
          <a:blip r:embed="rId1"/>
          <a:stretch>
            <a:fillRect/>
          </a:stretch>
        </p:blipFill>
        <p:spPr>
          <a:xfrm>
            <a:off x="806410" y="7208282"/>
            <a:ext cx="201573" cy="161211"/>
          </a:xfrm>
          <a:prstGeom prst="rect">
            <a:avLst/>
          </a:prstGeom>
        </p:spPr>
      </p:pic>
      <p:sp>
        <p:nvSpPr>
          <p:cNvPr id="31" name="Text 28"/>
          <p:cNvSpPr/>
          <p:nvPr/>
        </p:nvSpPr>
        <p:spPr>
          <a:xfrm>
            <a:off x="1169194" y="7174111"/>
            <a:ext cx="12654796" cy="258128"/>
          </a:xfrm>
          <a:prstGeom prst="rect">
            <a:avLst/>
          </a:prstGeom>
          <a:noFill/>
          <a:ln/>
        </p:spPr>
        <p:txBody>
          <a:bodyPr wrap="none" lIns="0" tIns="0" rIns="0" bIns="0" rtlCol="0" anchor="t"/>
          <a:lstStyle/>
          <a:p>
            <a:pPr algn="l" indent="0" marL="0">
              <a:lnSpc>
                <a:spcPts val="2000"/>
              </a:lnSpc>
              <a:buNone/>
            </a:pPr>
            <a:r>
              <a:rPr lang="en-US" sz="1250" b="1" dirty="0">
                <a:solidFill>
                  <a:srgbClr val="000000"/>
                </a:solidFill>
                <a:latin typeface="Nunito Sans" pitchFamily="34" charset="0"/>
                <a:ea typeface="Nunito Sans" pitchFamily="34" charset="-122"/>
                <a:cs typeface="Nunito Sans" pitchFamily="34" charset="-120"/>
              </a:rPr>
              <a:t>Critical Metric:</a:t>
            </a:r>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 Time-to-intervention. The platform tracks days between diagnostic signal and first support touchpoint, making response speed visible and improvable.</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92574" y="655439"/>
            <a:ext cx="8108513" cy="462915"/>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Reflect &amp; Improve: Closing the Learning Loop</a:t>
            </a:r>
            <a:endParaRPr lang="en-US" sz="2900" dirty="0"/>
          </a:p>
        </p:txBody>
      </p:sp>
      <p:sp>
        <p:nvSpPr>
          <p:cNvPr id="3" name="Text 1"/>
          <p:cNvSpPr/>
          <p:nvPr/>
        </p:nvSpPr>
        <p:spPr>
          <a:xfrm>
            <a:off x="592574" y="1414582"/>
            <a:ext cx="13445252" cy="473869"/>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Reflection isn't an afterthought—it's where individual teacher moves become collective faculty knowledge. The platform captures insights at the moment they occur and aggregates patterns across classrooms to inform systemic improvement.</a:t>
            </a:r>
            <a:endParaRPr lang="en-US" sz="11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2574" y="2240042"/>
            <a:ext cx="148114" cy="148114"/>
          </a:xfrm>
          <a:prstGeom prst="rect">
            <a:avLst/>
          </a:prstGeom>
        </p:spPr>
      </p:pic>
      <p:sp>
        <p:nvSpPr>
          <p:cNvPr id="5" name="Shape 2"/>
          <p:cNvSpPr/>
          <p:nvPr/>
        </p:nvSpPr>
        <p:spPr>
          <a:xfrm>
            <a:off x="592574" y="2458045"/>
            <a:ext cx="6541889" cy="15240"/>
          </a:xfrm>
          <a:prstGeom prst="rect">
            <a:avLst/>
          </a:prstGeom>
          <a:solidFill>
            <a:srgbClr val="3A549E"/>
          </a:solidFill>
          <a:ln/>
        </p:spPr>
        <p:txBody>
          <a:bodyPr/>
          <a:p/>
        </p:txBody>
      </p:sp>
      <p:sp>
        <p:nvSpPr>
          <p:cNvPr id="6" name="Text 3"/>
          <p:cNvSpPr/>
          <p:nvPr/>
        </p:nvSpPr>
        <p:spPr>
          <a:xfrm>
            <a:off x="592574" y="2562582"/>
            <a:ext cx="2085618" cy="231338"/>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One-Glance Trendlines</a:t>
            </a:r>
            <a:endParaRPr lang="en-US" sz="1450" dirty="0"/>
          </a:p>
        </p:txBody>
      </p:sp>
      <p:sp>
        <p:nvSpPr>
          <p:cNvPr id="7" name="Text 4"/>
          <p:cNvSpPr/>
          <p:nvPr/>
        </p:nvSpPr>
        <p:spPr>
          <a:xfrm>
            <a:off x="592574" y="2942034"/>
            <a:ext cx="6541889" cy="473869"/>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Visual dashboards show misconception prevalence week-over-week. "Denominator confusion dropped from 40% to 12% after bar model introduction" becomes instantly visible.</a:t>
            </a:r>
            <a:endParaRPr lang="en-US" sz="11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574" y="3693557"/>
            <a:ext cx="148114" cy="148114"/>
          </a:xfrm>
          <a:prstGeom prst="rect">
            <a:avLst/>
          </a:prstGeom>
        </p:spPr>
      </p:pic>
      <p:sp>
        <p:nvSpPr>
          <p:cNvPr id="9" name="Shape 5"/>
          <p:cNvSpPr/>
          <p:nvPr/>
        </p:nvSpPr>
        <p:spPr>
          <a:xfrm>
            <a:off x="592574" y="3911560"/>
            <a:ext cx="6541889" cy="15240"/>
          </a:xfrm>
          <a:prstGeom prst="rect">
            <a:avLst/>
          </a:prstGeom>
          <a:solidFill>
            <a:srgbClr val="3A549E"/>
          </a:solidFill>
          <a:ln/>
        </p:spPr>
        <p:txBody>
          <a:bodyPr/>
          <a:p/>
        </p:txBody>
      </p:sp>
      <p:sp>
        <p:nvSpPr>
          <p:cNvPr id="10" name="Text 6"/>
          <p:cNvSpPr/>
          <p:nvPr/>
        </p:nvSpPr>
        <p:spPr>
          <a:xfrm>
            <a:off x="592574" y="4016097"/>
            <a:ext cx="2288977" cy="231338"/>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Micro-Reflections In-App</a:t>
            </a:r>
            <a:endParaRPr lang="en-US" sz="1450" dirty="0"/>
          </a:p>
        </p:txBody>
      </p:sp>
      <p:sp>
        <p:nvSpPr>
          <p:cNvPr id="11" name="Text 7"/>
          <p:cNvSpPr/>
          <p:nvPr/>
        </p:nvSpPr>
        <p:spPr>
          <a:xfrm>
            <a:off x="592574" y="4395549"/>
            <a:ext cx="6541889" cy="473869"/>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Two-minute prompts capture what worked: "Bar model with local currency example landed better than abstract version." These notes stay attached to the instructional move for future reference.</a:t>
            </a:r>
            <a:endParaRPr lang="en-US" sz="1150" dirty="0"/>
          </a:p>
        </p:txBody>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574" y="5147072"/>
            <a:ext cx="148114" cy="148114"/>
          </a:xfrm>
          <a:prstGeom prst="rect">
            <a:avLst/>
          </a:prstGeom>
        </p:spPr>
      </p:pic>
      <p:sp>
        <p:nvSpPr>
          <p:cNvPr id="13" name="Shape 8"/>
          <p:cNvSpPr/>
          <p:nvPr/>
        </p:nvSpPr>
        <p:spPr>
          <a:xfrm>
            <a:off x="592574" y="5365075"/>
            <a:ext cx="6541889" cy="15240"/>
          </a:xfrm>
          <a:prstGeom prst="rect">
            <a:avLst/>
          </a:prstGeom>
          <a:solidFill>
            <a:srgbClr val="3A549E"/>
          </a:solidFill>
          <a:ln/>
        </p:spPr>
        <p:txBody>
          <a:bodyPr/>
          <a:p/>
        </p:txBody>
      </p:sp>
      <p:sp>
        <p:nvSpPr>
          <p:cNvPr id="14" name="Text 9"/>
          <p:cNvSpPr/>
          <p:nvPr/>
        </p:nvSpPr>
        <p:spPr>
          <a:xfrm>
            <a:off x="592574" y="5469612"/>
            <a:ext cx="2104430" cy="231338"/>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Program-Level Insights</a:t>
            </a:r>
            <a:endParaRPr lang="en-US" sz="1450" dirty="0"/>
          </a:p>
        </p:txBody>
      </p:sp>
      <p:sp>
        <p:nvSpPr>
          <p:cNvPr id="15" name="Text 10"/>
          <p:cNvSpPr/>
          <p:nvPr/>
        </p:nvSpPr>
        <p:spPr>
          <a:xfrm>
            <a:off x="592574" y="5849064"/>
            <a:ext cx="6541889" cy="710803"/>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Aggregated data surfaces patterns across sections—persistent misconceptions that need curriculum attention, representation strategies with high success rates, or topics needing more instructional time.</a:t>
            </a:r>
            <a:endParaRPr lang="en-US" sz="1150" dirty="0"/>
          </a:p>
        </p:txBody>
      </p:sp>
      <p:sp>
        <p:nvSpPr>
          <p:cNvPr id="16" name="Text 11"/>
          <p:cNvSpPr/>
          <p:nvPr/>
        </p:nvSpPr>
        <p:spPr>
          <a:xfrm>
            <a:off x="7503557" y="2203133"/>
            <a:ext cx="3573423" cy="231338"/>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From Individual to Institutional Learning</a:t>
            </a:r>
            <a:endParaRPr lang="en-US" sz="1450" dirty="0"/>
          </a:p>
        </p:txBody>
      </p:sp>
      <p:sp>
        <p:nvSpPr>
          <p:cNvPr id="17" name="Text 12"/>
          <p:cNvSpPr/>
          <p:nvPr/>
        </p:nvSpPr>
        <p:spPr>
          <a:xfrm>
            <a:off x="7503557" y="2582585"/>
            <a:ext cx="6541889" cy="710803"/>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When one teacher discovers that teaching fraction equivalence through sharing scenarios resonates with Grade 4 learners, that insight shouldn't stay isolated. The platform makes successful instructional moves </a:t>
            </a:r>
            <a:pPr algn="l" indent="0" marL="0">
              <a:lnSpc>
                <a:spcPts val="1850"/>
              </a:lnSpc>
              <a:buNone/>
            </a:pPr>
            <a:r>
              <a:rPr lang="en-US" sz="1150" b="1" dirty="0">
                <a:solidFill>
                  <a:srgbClr val="000000"/>
                </a:solidFill>
                <a:latin typeface="Nunito Sans" pitchFamily="34" charset="0"/>
                <a:ea typeface="Nunito Sans" pitchFamily="34" charset="-122"/>
                <a:cs typeface="Nunito Sans" pitchFamily="34" charset="-120"/>
              </a:rPr>
              <a:t>visible, replicable, and refinable</a:t>
            </a:r>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 across the entire program.</a:t>
            </a:r>
            <a:endParaRPr lang="en-US" sz="1150" dirty="0"/>
          </a:p>
        </p:txBody>
      </p:sp>
      <p:sp>
        <p:nvSpPr>
          <p:cNvPr id="18" name="Text 13"/>
          <p:cNvSpPr/>
          <p:nvPr/>
        </p:nvSpPr>
        <p:spPr>
          <a:xfrm>
            <a:off x="7503557" y="3426619"/>
            <a:ext cx="6541889" cy="710803"/>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Faculty meetings shift from "what did you cover?" to "what worked, and how do we know?" Evidence replaces anecdote, and continuous improvement becomes embedded in daily practice rather than reserved for annual reviews.</a:t>
            </a:r>
            <a:endParaRPr lang="en-US" sz="1150" dirty="0"/>
          </a:p>
        </p:txBody>
      </p:sp>
      <p:sp>
        <p:nvSpPr>
          <p:cNvPr id="19" name="Text 14"/>
          <p:cNvSpPr/>
          <p:nvPr/>
        </p:nvSpPr>
        <p:spPr>
          <a:xfrm>
            <a:off x="814745" y="7170658"/>
            <a:ext cx="13223081" cy="236934"/>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"The system doesn't just tell us where learners are—it helps us see what moves actually shift their understanding, and makes that knowledge shareable."</a:t>
            </a:r>
            <a:endParaRPr lang="en-US" sz="1150" dirty="0"/>
          </a:p>
        </p:txBody>
      </p:sp>
      <p:sp>
        <p:nvSpPr>
          <p:cNvPr id="20" name="Shape 15"/>
          <p:cNvSpPr/>
          <p:nvPr/>
        </p:nvSpPr>
        <p:spPr>
          <a:xfrm>
            <a:off x="592574" y="7004090"/>
            <a:ext cx="15240" cy="570071"/>
          </a:xfrm>
          <a:prstGeom prst="rect">
            <a:avLst/>
          </a:prstGeom>
          <a:solidFill>
            <a:srgbClr val="3A549E"/>
          </a:solidFill>
          <a:ln/>
        </p:spPr>
        <p:txBody>
          <a:body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35556" y="564833"/>
            <a:ext cx="6202799" cy="496491"/>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What Changes in the Classroom</a:t>
            </a:r>
            <a:endParaRPr lang="en-US" sz="3100" dirty="0"/>
          </a:p>
        </p:txBody>
      </p:sp>
      <p:sp>
        <p:nvSpPr>
          <p:cNvPr id="3" name="Text 1"/>
          <p:cNvSpPr/>
          <p:nvPr/>
        </p:nvSpPr>
        <p:spPr>
          <a:xfrm>
            <a:off x="635556" y="1379101"/>
            <a:ext cx="13359289" cy="254317"/>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Theory becomes practice. Here's what the weekly instructional rhythm actually looks like when teachers use the platform—concrete, manageable, and grounded in what we know works.</a:t>
            </a:r>
            <a:endParaRPr lang="en-US" sz="1250" dirty="0"/>
          </a:p>
        </p:txBody>
      </p:sp>
      <p:sp>
        <p:nvSpPr>
          <p:cNvPr id="4" name="Shape 2"/>
          <p:cNvSpPr/>
          <p:nvPr/>
        </p:nvSpPr>
        <p:spPr>
          <a:xfrm>
            <a:off x="7303770" y="1812131"/>
            <a:ext cx="22860" cy="4744283"/>
          </a:xfrm>
          <a:prstGeom prst="roundRect">
            <a:avLst>
              <a:gd name="adj" fmla="val 291925"/>
            </a:avLst>
          </a:prstGeom>
          <a:solidFill>
            <a:srgbClr val="C0C6D7"/>
          </a:solidFill>
          <a:ln/>
        </p:spPr>
        <p:txBody>
          <a:bodyPr/>
          <a:p/>
        </p:txBody>
      </p:sp>
      <p:sp>
        <p:nvSpPr>
          <p:cNvPr id="5" name="Shape 3"/>
          <p:cNvSpPr/>
          <p:nvPr/>
        </p:nvSpPr>
        <p:spPr>
          <a:xfrm>
            <a:off x="6682740" y="1979414"/>
            <a:ext cx="476607" cy="22860"/>
          </a:xfrm>
          <a:prstGeom prst="roundRect">
            <a:avLst>
              <a:gd name="adj" fmla="val 291925"/>
            </a:avLst>
          </a:prstGeom>
          <a:solidFill>
            <a:srgbClr val="C0C6D7"/>
          </a:solidFill>
          <a:ln/>
        </p:spPr>
        <p:txBody>
          <a:bodyPr/>
          <a:p/>
        </p:txBody>
      </p:sp>
      <p:sp>
        <p:nvSpPr>
          <p:cNvPr id="6" name="Shape 4"/>
          <p:cNvSpPr/>
          <p:nvPr/>
        </p:nvSpPr>
        <p:spPr>
          <a:xfrm>
            <a:off x="7136487" y="1812131"/>
            <a:ext cx="357426" cy="357426"/>
          </a:xfrm>
          <a:prstGeom prst="roundRect">
            <a:avLst>
              <a:gd name="adj" fmla="val 18671"/>
            </a:avLst>
          </a:prstGeom>
          <a:solidFill>
            <a:srgbClr val="DAE0F1"/>
          </a:solidFill>
          <a:ln w="7620">
            <a:solidFill>
              <a:srgbClr val="C0C6D7"/>
            </a:solidFill>
            <a:prstDash val="solid"/>
          </a:ln>
        </p:spPr>
        <p:txBody>
          <a:bodyPr/>
          <a:p/>
        </p:txBody>
      </p:sp>
      <p:sp>
        <p:nvSpPr>
          <p:cNvPr id="7" name="Text 5"/>
          <p:cNvSpPr/>
          <p:nvPr/>
        </p:nvSpPr>
        <p:spPr>
          <a:xfrm>
            <a:off x="7196078" y="1841897"/>
            <a:ext cx="238244" cy="297894"/>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1</a:t>
            </a:r>
            <a:endParaRPr lang="en-US" sz="1850" dirty="0"/>
          </a:p>
        </p:txBody>
      </p:sp>
      <p:sp>
        <p:nvSpPr>
          <p:cNvPr id="8" name="Text 6"/>
          <p:cNvSpPr/>
          <p:nvPr/>
        </p:nvSpPr>
        <p:spPr>
          <a:xfrm>
            <a:off x="4534733" y="1866662"/>
            <a:ext cx="1986082" cy="248245"/>
          </a:xfrm>
          <a:prstGeom prst="rect">
            <a:avLst/>
          </a:prstGeom>
          <a:noFill/>
          <a:ln/>
        </p:spPr>
        <p:txBody>
          <a:bodyPr wrap="none" lIns="0" tIns="0" rIns="0" bIns="0" rtlCol="0" anchor="t"/>
          <a:lstStyle/>
          <a:p>
            <a:pPr algn="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Friday: Diagnose</a:t>
            </a:r>
            <a:endParaRPr lang="en-US" sz="1550" dirty="0"/>
          </a:p>
        </p:txBody>
      </p:sp>
      <p:sp>
        <p:nvSpPr>
          <p:cNvPr id="9" name="Text 7"/>
          <p:cNvSpPr/>
          <p:nvPr/>
        </p:nvSpPr>
        <p:spPr>
          <a:xfrm>
            <a:off x="635556" y="2210157"/>
            <a:ext cx="5885259" cy="762953"/>
          </a:xfrm>
          <a:prstGeom prst="rect">
            <a:avLst/>
          </a:prstGeom>
          <a:noFill/>
          <a:ln/>
        </p:spPr>
        <p:txBody>
          <a:bodyPr wrap="square" lIns="0" tIns="0" rIns="0" bIns="0" rtlCol="0" anchor="t"/>
          <a:lstStyle/>
          <a:p>
            <a:pPr algn="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Last 15 minutes of class devoted to short diagnostic. Learners complete 8 items aligned to the week's focus—fractions, equivalence, comparing. Results uploaded by end of day.</a:t>
            </a:r>
            <a:endParaRPr lang="en-US" sz="1250" dirty="0"/>
          </a:p>
        </p:txBody>
      </p:sp>
      <p:sp>
        <p:nvSpPr>
          <p:cNvPr id="10" name="Shape 8"/>
          <p:cNvSpPr/>
          <p:nvPr/>
        </p:nvSpPr>
        <p:spPr>
          <a:xfrm>
            <a:off x="7471053" y="2932748"/>
            <a:ext cx="476607" cy="22860"/>
          </a:xfrm>
          <a:prstGeom prst="roundRect">
            <a:avLst>
              <a:gd name="adj" fmla="val 291925"/>
            </a:avLst>
          </a:prstGeom>
          <a:solidFill>
            <a:srgbClr val="C0C6D7"/>
          </a:solidFill>
          <a:ln/>
        </p:spPr>
        <p:txBody>
          <a:bodyPr/>
          <a:p/>
        </p:txBody>
      </p:sp>
      <p:sp>
        <p:nvSpPr>
          <p:cNvPr id="11" name="Shape 9"/>
          <p:cNvSpPr/>
          <p:nvPr/>
        </p:nvSpPr>
        <p:spPr>
          <a:xfrm>
            <a:off x="7136487" y="2765465"/>
            <a:ext cx="357426" cy="357426"/>
          </a:xfrm>
          <a:prstGeom prst="roundRect">
            <a:avLst>
              <a:gd name="adj" fmla="val 18671"/>
            </a:avLst>
          </a:prstGeom>
          <a:solidFill>
            <a:srgbClr val="DAE0F1"/>
          </a:solidFill>
          <a:ln w="7620">
            <a:solidFill>
              <a:srgbClr val="C0C6D7"/>
            </a:solidFill>
            <a:prstDash val="solid"/>
          </a:ln>
        </p:spPr>
        <p:txBody>
          <a:bodyPr/>
          <a:p/>
        </p:txBody>
      </p:sp>
      <p:sp>
        <p:nvSpPr>
          <p:cNvPr id="12" name="Text 10"/>
          <p:cNvSpPr/>
          <p:nvPr/>
        </p:nvSpPr>
        <p:spPr>
          <a:xfrm>
            <a:off x="7196078" y="2795230"/>
            <a:ext cx="238244" cy="297894"/>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2</a:t>
            </a:r>
            <a:endParaRPr lang="en-US" sz="1850" dirty="0"/>
          </a:p>
        </p:txBody>
      </p:sp>
      <p:sp>
        <p:nvSpPr>
          <p:cNvPr id="13" name="Text 11"/>
          <p:cNvSpPr/>
          <p:nvPr/>
        </p:nvSpPr>
        <p:spPr>
          <a:xfrm>
            <a:off x="8109585" y="2819995"/>
            <a:ext cx="1986082" cy="248245"/>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Weekend: Interpret</a:t>
            </a:r>
            <a:endParaRPr lang="en-US" sz="1550" dirty="0"/>
          </a:p>
        </p:txBody>
      </p:sp>
      <p:sp>
        <p:nvSpPr>
          <p:cNvPr id="14" name="Text 12"/>
          <p:cNvSpPr/>
          <p:nvPr/>
        </p:nvSpPr>
        <p:spPr>
          <a:xfrm>
            <a:off x="8109585" y="3163491"/>
            <a:ext cx="5885259" cy="76295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Teacher reviews auto-generated misconception clusters Saturday morning. Platform highlights that 9 learners confused denominator size, 5 added without common denominators, 3 need language support on vocabulary.</a:t>
            </a:r>
            <a:endParaRPr lang="en-US" sz="1250" dirty="0"/>
          </a:p>
        </p:txBody>
      </p:sp>
      <p:sp>
        <p:nvSpPr>
          <p:cNvPr id="15" name="Shape 13"/>
          <p:cNvSpPr/>
          <p:nvPr/>
        </p:nvSpPr>
        <p:spPr>
          <a:xfrm>
            <a:off x="6682740" y="3754398"/>
            <a:ext cx="476607" cy="22860"/>
          </a:xfrm>
          <a:prstGeom prst="roundRect">
            <a:avLst>
              <a:gd name="adj" fmla="val 291925"/>
            </a:avLst>
          </a:prstGeom>
          <a:solidFill>
            <a:srgbClr val="C0C6D7"/>
          </a:solidFill>
          <a:ln/>
        </p:spPr>
        <p:txBody>
          <a:bodyPr/>
          <a:p/>
        </p:txBody>
      </p:sp>
      <p:sp>
        <p:nvSpPr>
          <p:cNvPr id="16" name="Shape 14"/>
          <p:cNvSpPr/>
          <p:nvPr/>
        </p:nvSpPr>
        <p:spPr>
          <a:xfrm>
            <a:off x="7136487" y="3587115"/>
            <a:ext cx="357426" cy="357426"/>
          </a:xfrm>
          <a:prstGeom prst="roundRect">
            <a:avLst>
              <a:gd name="adj" fmla="val 18671"/>
            </a:avLst>
          </a:prstGeom>
          <a:solidFill>
            <a:srgbClr val="DAE0F1"/>
          </a:solidFill>
          <a:ln w="7620">
            <a:solidFill>
              <a:srgbClr val="C0C6D7"/>
            </a:solidFill>
            <a:prstDash val="solid"/>
          </a:ln>
        </p:spPr>
        <p:txBody>
          <a:bodyPr/>
          <a:p/>
        </p:txBody>
      </p:sp>
      <p:sp>
        <p:nvSpPr>
          <p:cNvPr id="17" name="Text 15"/>
          <p:cNvSpPr/>
          <p:nvPr/>
        </p:nvSpPr>
        <p:spPr>
          <a:xfrm>
            <a:off x="7196078" y="3616881"/>
            <a:ext cx="238244" cy="297894"/>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3</a:t>
            </a:r>
            <a:endParaRPr lang="en-US" sz="1850" dirty="0"/>
          </a:p>
        </p:txBody>
      </p:sp>
      <p:sp>
        <p:nvSpPr>
          <p:cNvPr id="18" name="Text 16"/>
          <p:cNvSpPr/>
          <p:nvPr/>
        </p:nvSpPr>
        <p:spPr>
          <a:xfrm>
            <a:off x="3632716" y="3641646"/>
            <a:ext cx="2888099" cy="248245"/>
          </a:xfrm>
          <a:prstGeom prst="rect">
            <a:avLst/>
          </a:prstGeom>
          <a:noFill/>
          <a:ln/>
        </p:spPr>
        <p:txBody>
          <a:bodyPr wrap="none" lIns="0" tIns="0" rIns="0" bIns="0" rtlCol="0" anchor="t"/>
          <a:lstStyle/>
          <a:p>
            <a:pPr algn="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Monday: Teach (Visuals First)</a:t>
            </a:r>
            <a:endParaRPr lang="en-US" sz="1550" dirty="0"/>
          </a:p>
        </p:txBody>
      </p:sp>
      <p:sp>
        <p:nvSpPr>
          <p:cNvPr id="19" name="Text 17"/>
          <p:cNvSpPr/>
          <p:nvPr/>
        </p:nvSpPr>
        <p:spPr>
          <a:xfrm>
            <a:off x="635556" y="3985141"/>
            <a:ext cx="5885259" cy="762953"/>
          </a:xfrm>
          <a:prstGeom prst="rect">
            <a:avLst/>
          </a:prstGeom>
          <a:noFill/>
          <a:ln/>
        </p:spPr>
        <p:txBody>
          <a:bodyPr wrap="square" lIns="0" tIns="0" rIns="0" bIns="0" rtlCol="0" anchor="t"/>
          <a:lstStyle/>
          <a:p>
            <a:pPr algn="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Whole-class warm-up reviews success patterns. Then, 12-minute targeted mini-lesson for denominator group using number line model. Rest of class works on challenge extension, then everyone reconvenes for debrief.</a:t>
            </a:r>
            <a:endParaRPr lang="en-US" sz="1250" dirty="0"/>
          </a:p>
        </p:txBody>
      </p:sp>
      <p:sp>
        <p:nvSpPr>
          <p:cNvPr id="20" name="Shape 18"/>
          <p:cNvSpPr/>
          <p:nvPr/>
        </p:nvSpPr>
        <p:spPr>
          <a:xfrm>
            <a:off x="7471053" y="4576167"/>
            <a:ext cx="476607" cy="22860"/>
          </a:xfrm>
          <a:prstGeom prst="roundRect">
            <a:avLst>
              <a:gd name="adj" fmla="val 291925"/>
            </a:avLst>
          </a:prstGeom>
          <a:solidFill>
            <a:srgbClr val="C0C6D7"/>
          </a:solidFill>
          <a:ln/>
        </p:spPr>
        <p:txBody>
          <a:bodyPr/>
          <a:p/>
        </p:txBody>
      </p:sp>
      <p:sp>
        <p:nvSpPr>
          <p:cNvPr id="21" name="Shape 19"/>
          <p:cNvSpPr/>
          <p:nvPr/>
        </p:nvSpPr>
        <p:spPr>
          <a:xfrm>
            <a:off x="7136487" y="4408884"/>
            <a:ext cx="357426" cy="357426"/>
          </a:xfrm>
          <a:prstGeom prst="roundRect">
            <a:avLst>
              <a:gd name="adj" fmla="val 18671"/>
            </a:avLst>
          </a:prstGeom>
          <a:solidFill>
            <a:srgbClr val="DAE0F1"/>
          </a:solidFill>
          <a:ln w="7620">
            <a:solidFill>
              <a:srgbClr val="C0C6D7"/>
            </a:solidFill>
            <a:prstDash val="solid"/>
          </a:ln>
        </p:spPr>
        <p:txBody>
          <a:bodyPr/>
          <a:p/>
        </p:txBody>
      </p:sp>
      <p:sp>
        <p:nvSpPr>
          <p:cNvPr id="22" name="Text 20"/>
          <p:cNvSpPr/>
          <p:nvPr/>
        </p:nvSpPr>
        <p:spPr>
          <a:xfrm>
            <a:off x="7196078" y="4438650"/>
            <a:ext cx="238244" cy="297894"/>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4</a:t>
            </a:r>
            <a:endParaRPr lang="en-US" sz="1850" dirty="0"/>
          </a:p>
        </p:txBody>
      </p:sp>
      <p:sp>
        <p:nvSpPr>
          <p:cNvPr id="23" name="Text 21"/>
          <p:cNvSpPr/>
          <p:nvPr/>
        </p:nvSpPr>
        <p:spPr>
          <a:xfrm>
            <a:off x="8109585" y="4463415"/>
            <a:ext cx="3708202" cy="248245"/>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Monday-Thursday: Practice &amp; Support</a:t>
            </a:r>
            <a:endParaRPr lang="en-US" sz="1550" dirty="0"/>
          </a:p>
        </p:txBody>
      </p:sp>
      <p:sp>
        <p:nvSpPr>
          <p:cNvPr id="24" name="Text 22"/>
          <p:cNvSpPr/>
          <p:nvPr/>
        </p:nvSpPr>
        <p:spPr>
          <a:xfrm>
            <a:off x="8109585" y="4806910"/>
            <a:ext cx="5885259" cy="76295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Small groups rotate through follow-up practice with visual supports. SI leaders work with flagged learners in afternoon sessions using same representations teacher introduced. Coherence replaces fragmentation.</a:t>
            </a:r>
            <a:endParaRPr lang="en-US" sz="1250" dirty="0"/>
          </a:p>
        </p:txBody>
      </p:sp>
      <p:sp>
        <p:nvSpPr>
          <p:cNvPr id="25" name="Shape 23"/>
          <p:cNvSpPr/>
          <p:nvPr/>
        </p:nvSpPr>
        <p:spPr>
          <a:xfrm>
            <a:off x="6682740" y="5397937"/>
            <a:ext cx="476607" cy="22860"/>
          </a:xfrm>
          <a:prstGeom prst="roundRect">
            <a:avLst>
              <a:gd name="adj" fmla="val 291925"/>
            </a:avLst>
          </a:prstGeom>
          <a:solidFill>
            <a:srgbClr val="C0C6D7"/>
          </a:solidFill>
          <a:ln/>
        </p:spPr>
        <p:txBody>
          <a:bodyPr/>
          <a:p/>
        </p:txBody>
      </p:sp>
      <p:sp>
        <p:nvSpPr>
          <p:cNvPr id="26" name="Shape 24"/>
          <p:cNvSpPr/>
          <p:nvPr/>
        </p:nvSpPr>
        <p:spPr>
          <a:xfrm>
            <a:off x="7136487" y="5230654"/>
            <a:ext cx="357426" cy="357426"/>
          </a:xfrm>
          <a:prstGeom prst="roundRect">
            <a:avLst>
              <a:gd name="adj" fmla="val 18671"/>
            </a:avLst>
          </a:prstGeom>
          <a:solidFill>
            <a:srgbClr val="DAE0F1"/>
          </a:solidFill>
          <a:ln w="7620">
            <a:solidFill>
              <a:srgbClr val="C0C6D7"/>
            </a:solidFill>
            <a:prstDash val="solid"/>
          </a:ln>
        </p:spPr>
        <p:txBody>
          <a:bodyPr/>
          <a:p/>
        </p:txBody>
      </p:sp>
      <p:sp>
        <p:nvSpPr>
          <p:cNvPr id="27" name="Text 25"/>
          <p:cNvSpPr/>
          <p:nvPr/>
        </p:nvSpPr>
        <p:spPr>
          <a:xfrm>
            <a:off x="7196078" y="5260419"/>
            <a:ext cx="238244" cy="297894"/>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5</a:t>
            </a:r>
            <a:endParaRPr lang="en-US" sz="1850" dirty="0"/>
          </a:p>
        </p:txBody>
      </p:sp>
      <p:sp>
        <p:nvSpPr>
          <p:cNvPr id="28" name="Text 26"/>
          <p:cNvSpPr/>
          <p:nvPr/>
        </p:nvSpPr>
        <p:spPr>
          <a:xfrm>
            <a:off x="3426262" y="5285184"/>
            <a:ext cx="3094553" cy="248245"/>
          </a:xfrm>
          <a:prstGeom prst="rect">
            <a:avLst/>
          </a:prstGeom>
          <a:noFill/>
          <a:ln/>
        </p:spPr>
        <p:txBody>
          <a:bodyPr wrap="none" lIns="0" tIns="0" rIns="0" bIns="0" rtlCol="0" anchor="t"/>
          <a:lstStyle/>
          <a:p>
            <a:pPr algn="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Next Friday: Re-Check &amp; Reflect</a:t>
            </a:r>
            <a:endParaRPr lang="en-US" sz="1550" dirty="0"/>
          </a:p>
        </p:txBody>
      </p:sp>
      <p:sp>
        <p:nvSpPr>
          <p:cNvPr id="29" name="Text 27"/>
          <p:cNvSpPr/>
          <p:nvPr/>
        </p:nvSpPr>
        <p:spPr>
          <a:xfrm>
            <a:off x="635556" y="5628680"/>
            <a:ext cx="5885259" cy="762953"/>
          </a:xfrm>
          <a:prstGeom prst="rect">
            <a:avLst/>
          </a:prstGeom>
          <a:noFill/>
          <a:ln/>
        </p:spPr>
        <p:txBody>
          <a:bodyPr wrap="square" lIns="0" tIns="0" rIns="0" bIns="0" rtlCol="0" anchor="t"/>
          <a:lstStyle/>
          <a:p>
            <a:pPr algn="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New diagnostic includes 2 items revisiting last week's misconceptions alongside new content. Teacher logs 2-minute reflection: "Number line worked; need more time on mixed numbers next unit."</a:t>
            </a:r>
            <a:endParaRPr lang="en-US" sz="1250" dirty="0"/>
          </a:p>
        </p:txBody>
      </p:sp>
      <p:sp>
        <p:nvSpPr>
          <p:cNvPr id="30" name="Shape 28"/>
          <p:cNvSpPr/>
          <p:nvPr/>
        </p:nvSpPr>
        <p:spPr>
          <a:xfrm>
            <a:off x="635556" y="6735127"/>
            <a:ext cx="13359289" cy="929521"/>
          </a:xfrm>
          <a:prstGeom prst="roundRect">
            <a:avLst>
              <a:gd name="adj" fmla="val 7179"/>
            </a:avLst>
          </a:prstGeom>
          <a:solidFill>
            <a:srgbClr val="C7D0EA"/>
          </a:solidFill>
          <a:ln/>
        </p:spPr>
        <p:txBody>
          <a:bodyPr/>
          <a:p/>
        </p:txBody>
      </p:sp>
      <p:pic>
        <p:nvPicPr>
          <p:cNvPr id="31" name="Image 0" descr="preencoded.png">    </p:cNvPr>
          <p:cNvPicPr>
            <a:picLocks noChangeAspect="1"/>
          </p:cNvPicPr>
          <p:nvPr/>
        </p:nvPicPr>
        <p:blipFill>
          <a:blip r:embed="rId1"/>
          <a:stretch>
            <a:fillRect/>
          </a:stretch>
        </p:blipFill>
        <p:spPr>
          <a:xfrm>
            <a:off x="794385" y="6969800"/>
            <a:ext cx="198596" cy="158829"/>
          </a:xfrm>
          <a:prstGeom prst="rect">
            <a:avLst/>
          </a:prstGeom>
        </p:spPr>
      </p:pic>
      <p:sp>
        <p:nvSpPr>
          <p:cNvPr id="32" name="Text 29"/>
          <p:cNvSpPr/>
          <p:nvPr/>
        </p:nvSpPr>
        <p:spPr>
          <a:xfrm>
            <a:off x="1151811" y="6933605"/>
            <a:ext cx="12684204" cy="508635"/>
          </a:xfrm>
          <a:prstGeom prst="rect">
            <a:avLst/>
          </a:prstGeom>
          <a:noFill/>
          <a:ln/>
        </p:spPr>
        <p:txBody>
          <a:bodyPr wrap="square" lIns="0" tIns="0" rIns="0" bIns="0" rtlCol="0" anchor="t"/>
          <a:lstStyle/>
          <a:p>
            <a:pPr algn="l" indent="0" marL="0">
              <a:lnSpc>
                <a:spcPts val="2000"/>
              </a:lnSpc>
              <a:buNone/>
            </a:pPr>
            <a:r>
              <a:rPr lang="en-US" sz="1250" b="1" dirty="0">
                <a:solidFill>
                  <a:srgbClr val="000000"/>
                </a:solidFill>
                <a:latin typeface="Nunito Sans" pitchFamily="34" charset="0"/>
                <a:ea typeface="Nunito Sans" pitchFamily="34" charset="-122"/>
                <a:cs typeface="Nunito Sans" pitchFamily="34" charset="-120"/>
              </a:rPr>
              <a:t>Key Shift:</a:t>
            </a:r>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 Teachers spend </a:t>
            </a:r>
            <a:pPr algn="l" indent="0" marL="0">
              <a:lnSpc>
                <a:spcPts val="2000"/>
              </a:lnSpc>
              <a:buNone/>
            </a:pPr>
            <a:r>
              <a:rPr lang="en-US" sz="1250" i="1" dirty="0">
                <a:solidFill>
                  <a:srgbClr val="000000"/>
                </a:solidFill>
                <a:latin typeface="Nunito Sans" pitchFamily="34" charset="0"/>
                <a:ea typeface="Nunito Sans" pitchFamily="34" charset="-122"/>
                <a:cs typeface="Nunito Sans" pitchFamily="34" charset="-120"/>
              </a:rPr>
              <a:t>more time teaching</a:t>
            </a:r>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 and less time hunting for signals buried in stacks of unmarked assessments. The diagnostic labor moves to the platform; the pedagogical judgment stays human.</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84609" y="1058823"/>
            <a:ext cx="12597408" cy="1069777"/>
          </a:xfrm>
          <a:prstGeom prst="rect">
            <a:avLst/>
          </a:prstGeom>
          <a:noFill/>
          <a:ln/>
        </p:spPr>
        <p:txBody>
          <a:bodyPr wrap="none" lIns="0" tIns="0" rIns="0" bIns="0" rtlCol="0" anchor="t"/>
          <a:lstStyle/>
          <a:p>
            <a:pPr algn="l" indent="0" marL="0">
              <a:lnSpc>
                <a:spcPts val="8400"/>
              </a:lnSpc>
              <a:buNone/>
            </a:pPr>
            <a:r>
              <a:rPr lang="en-US" sz="6700" b="1" dirty="0">
                <a:solidFill>
                  <a:srgbClr val="000000"/>
                </a:solidFill>
                <a:latin typeface="Inter Bold" pitchFamily="34" charset="0"/>
                <a:ea typeface="Inter Bold" pitchFamily="34" charset="-122"/>
                <a:cs typeface="Inter Bold" pitchFamily="34" charset="-120"/>
              </a:rPr>
              <a:t>Time-to-Intervention ≤ 7 Days</a:t>
            </a:r>
            <a:endParaRPr lang="en-US" sz="6700" dirty="0"/>
          </a:p>
        </p:txBody>
      </p:sp>
      <p:sp>
        <p:nvSpPr>
          <p:cNvPr id="3" name="Text 1"/>
          <p:cNvSpPr/>
          <p:nvPr/>
        </p:nvSpPr>
        <p:spPr>
          <a:xfrm>
            <a:off x="684609" y="2470904"/>
            <a:ext cx="13261181" cy="547688"/>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If we could track only </a:t>
            </a:r>
            <a:pPr algn="l" indent="0" marL="0">
              <a:lnSpc>
                <a:spcPts val="2150"/>
              </a:lnSpc>
              <a:buNone/>
            </a:pPr>
            <a:r>
              <a:rPr lang="en-US" sz="1300" b="1" dirty="0">
                <a:solidFill>
                  <a:srgbClr val="000000"/>
                </a:solidFill>
                <a:latin typeface="Nunito Sans" pitchFamily="34" charset="0"/>
                <a:ea typeface="Nunito Sans" pitchFamily="34" charset="-122"/>
                <a:cs typeface="Nunito Sans" pitchFamily="34" charset="-120"/>
              </a:rPr>
              <a:t>one metric</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to predict learner recovery and long-term retention, this would be it. Speed of support isn't a luxury—it's the mechanism through which small struggles stay small instead of compounding into insurmountable gaps.</a:t>
            </a:r>
            <a:endParaRPr lang="en-US" sz="1300" dirty="0"/>
          </a:p>
        </p:txBody>
      </p:sp>
      <p:sp>
        <p:nvSpPr>
          <p:cNvPr id="4" name="Text 2"/>
          <p:cNvSpPr/>
          <p:nvPr/>
        </p:nvSpPr>
        <p:spPr>
          <a:xfrm>
            <a:off x="684609" y="3382208"/>
            <a:ext cx="2139434" cy="267414"/>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Why 7 Days?</a:t>
            </a:r>
            <a:endParaRPr lang="en-US" sz="1650" dirty="0"/>
          </a:p>
        </p:txBody>
      </p:sp>
      <p:sp>
        <p:nvSpPr>
          <p:cNvPr id="5" name="Text 3"/>
          <p:cNvSpPr/>
          <p:nvPr/>
        </p:nvSpPr>
        <p:spPr>
          <a:xfrm>
            <a:off x="684609" y="3820716"/>
            <a:ext cx="6421874" cy="1095375"/>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Research and practice converge: misconceptions addressed within one week of emerging are </a:t>
            </a:r>
            <a:pPr algn="l" indent="0" marL="0">
              <a:lnSpc>
                <a:spcPts val="2150"/>
              </a:lnSpc>
              <a:buNone/>
            </a:pPr>
            <a:r>
              <a:rPr lang="en-US" sz="1300" b="1" dirty="0">
                <a:solidFill>
                  <a:srgbClr val="000000"/>
                </a:solidFill>
                <a:latin typeface="Nunito Sans" pitchFamily="34" charset="0"/>
                <a:ea typeface="Nunito Sans" pitchFamily="34" charset="-122"/>
                <a:cs typeface="Nunito Sans" pitchFamily="34" charset="-120"/>
              </a:rPr>
              <a:t>3-5 times more likely</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to resolve than those left unattended for multiple weeks. Beyond seven days, errors begin to feel like truth, and remediation becomes vastly more resource-intensive.</a:t>
            </a:r>
            <a:endParaRPr lang="en-US" sz="1300" dirty="0"/>
          </a:p>
        </p:txBody>
      </p:sp>
      <p:sp>
        <p:nvSpPr>
          <p:cNvPr id="6" name="Text 4"/>
          <p:cNvSpPr/>
          <p:nvPr/>
        </p:nvSpPr>
        <p:spPr>
          <a:xfrm>
            <a:off x="684609" y="5070038"/>
            <a:ext cx="6421874" cy="1095375"/>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In a traditional model, learners complete an assessment, teachers mark it over 10-14 days, and by the time feedback arrives, the class has moved on. The learner who struggled with fraction equivalence is now attempting fraction operations—building on quicksand.</a:t>
            </a:r>
            <a:endParaRPr lang="en-US" sz="1300" dirty="0"/>
          </a:p>
        </p:txBody>
      </p:sp>
      <p:sp>
        <p:nvSpPr>
          <p:cNvPr id="7" name="Text 5"/>
          <p:cNvSpPr/>
          <p:nvPr/>
        </p:nvSpPr>
        <p:spPr>
          <a:xfrm>
            <a:off x="7531537" y="3382208"/>
            <a:ext cx="2139434" cy="267414"/>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What It Takes</a:t>
            </a:r>
            <a:endParaRPr lang="en-US" sz="1650" dirty="0"/>
          </a:p>
        </p:txBody>
      </p:sp>
      <p:sp>
        <p:nvSpPr>
          <p:cNvPr id="8" name="Text 6"/>
          <p:cNvSpPr/>
          <p:nvPr/>
        </p:nvSpPr>
        <p:spPr>
          <a:xfrm>
            <a:off x="7531537" y="3820716"/>
            <a:ext cx="6421874" cy="273844"/>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Achieving sub-7-day intervention requires three elements working in concert:</a:t>
            </a:r>
            <a:endParaRPr lang="en-US" sz="1300" dirty="0"/>
          </a:p>
        </p:txBody>
      </p:sp>
      <p:sp>
        <p:nvSpPr>
          <p:cNvPr id="9" name="Text 7"/>
          <p:cNvSpPr/>
          <p:nvPr/>
        </p:nvSpPr>
        <p:spPr>
          <a:xfrm>
            <a:off x="7531537" y="4248507"/>
            <a:ext cx="6421874" cy="273844"/>
          </a:xfrm>
          <a:prstGeom prst="rect">
            <a:avLst/>
          </a:prstGeom>
          <a:noFill/>
          <a:ln/>
        </p:spPr>
        <p:txBody>
          <a:bodyPr wrap="none" lIns="0" tIns="0" rIns="0" bIns="0" rtlCol="0" anchor="t"/>
          <a:lstStyle/>
          <a:p>
            <a:pPr algn="l" marL="342900" indent="-342900">
              <a:lnSpc>
                <a:spcPts val="2150"/>
              </a:lnSpc>
              <a:buSzPct val="100000"/>
              <a:buFont typeface="+mj-lt"/>
              <a:buAutoNum type="arabicPeriod" startAt="1"/>
            </a:pPr>
            <a:r>
              <a:rPr lang="en-US" sz="1300" b="1" dirty="0">
                <a:solidFill>
                  <a:srgbClr val="000000"/>
                </a:solidFill>
                <a:latin typeface="Nunito Sans" pitchFamily="34" charset="0"/>
                <a:ea typeface="Nunito Sans" pitchFamily="34" charset="-122"/>
                <a:cs typeface="Nunito Sans" pitchFamily="34" charset="-120"/>
              </a:rPr>
              <a:t>Friday diagnostics</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that surface needs before the week ends</a:t>
            </a:r>
            <a:endParaRPr lang="en-US" sz="1300" dirty="0"/>
          </a:p>
        </p:txBody>
      </p:sp>
      <p:sp>
        <p:nvSpPr>
          <p:cNvPr id="10" name="Text 8"/>
          <p:cNvSpPr/>
          <p:nvPr/>
        </p:nvSpPr>
        <p:spPr>
          <a:xfrm>
            <a:off x="7531537" y="4582239"/>
            <a:ext cx="6421874" cy="547688"/>
          </a:xfrm>
          <a:prstGeom prst="rect">
            <a:avLst/>
          </a:prstGeom>
          <a:noFill/>
          <a:ln/>
        </p:spPr>
        <p:txBody>
          <a:bodyPr wrap="square" lIns="0" tIns="0" rIns="0" bIns="0" rtlCol="0" anchor="t"/>
          <a:lstStyle/>
          <a:p>
            <a:pPr algn="l" marL="342900" indent="-342900">
              <a:lnSpc>
                <a:spcPts val="2150"/>
              </a:lnSpc>
              <a:buSzPct val="100000"/>
              <a:buFont typeface="+mj-lt"/>
              <a:buAutoNum type="arabicPeriod" startAt="2"/>
            </a:pPr>
            <a:r>
              <a:rPr lang="en-US" sz="1300" b="1" dirty="0">
                <a:solidFill>
                  <a:srgbClr val="000000"/>
                </a:solidFill>
                <a:latin typeface="Nunito Sans" pitchFamily="34" charset="0"/>
                <a:ea typeface="Nunito Sans" pitchFamily="34" charset="-122"/>
                <a:cs typeface="Nunito Sans" pitchFamily="34" charset="-120"/>
              </a:rPr>
              <a:t>Weekend interpretation</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enabled by auto-clustering and plain-language explanations</a:t>
            </a:r>
            <a:endParaRPr lang="en-US" sz="1300" dirty="0"/>
          </a:p>
        </p:txBody>
      </p:sp>
      <p:sp>
        <p:nvSpPr>
          <p:cNvPr id="11" name="Text 9"/>
          <p:cNvSpPr/>
          <p:nvPr/>
        </p:nvSpPr>
        <p:spPr>
          <a:xfrm>
            <a:off x="7531537" y="5189815"/>
            <a:ext cx="6421874" cy="273844"/>
          </a:xfrm>
          <a:prstGeom prst="rect">
            <a:avLst/>
          </a:prstGeom>
          <a:noFill/>
          <a:ln/>
        </p:spPr>
        <p:txBody>
          <a:bodyPr wrap="none" lIns="0" tIns="0" rIns="0" bIns="0" rtlCol="0" anchor="t"/>
          <a:lstStyle/>
          <a:p>
            <a:pPr algn="l" marL="342900" indent="-342900">
              <a:lnSpc>
                <a:spcPts val="2150"/>
              </a:lnSpc>
              <a:buSzPct val="100000"/>
              <a:buFont typeface="+mj-lt"/>
              <a:buAutoNum type="arabicPeriod" startAt="3"/>
            </a:pPr>
            <a:r>
              <a:rPr lang="en-US" sz="1300" b="1" dirty="0">
                <a:solidFill>
                  <a:srgbClr val="000000"/>
                </a:solidFill>
                <a:latin typeface="Nunito Sans" pitchFamily="34" charset="0"/>
                <a:ea typeface="Nunito Sans" pitchFamily="34" charset="-122"/>
                <a:cs typeface="Nunito Sans" pitchFamily="34" charset="-120"/>
              </a:rPr>
              <a:t>Monday action</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with prepared mini-lessons and coordinated support routing</a:t>
            </a:r>
            <a:endParaRPr lang="en-US" sz="1300" dirty="0"/>
          </a:p>
        </p:txBody>
      </p:sp>
      <p:sp>
        <p:nvSpPr>
          <p:cNvPr id="12" name="Text 10"/>
          <p:cNvSpPr/>
          <p:nvPr/>
        </p:nvSpPr>
        <p:spPr>
          <a:xfrm>
            <a:off x="7531537" y="5617607"/>
            <a:ext cx="6421874" cy="547688"/>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The platform doesn't create capacity where none exists—it </a:t>
            </a:r>
            <a:pPr algn="l" indent="0" marL="0">
              <a:lnSpc>
                <a:spcPts val="2150"/>
              </a:lnSpc>
              <a:buNone/>
            </a:pPr>
            <a:r>
              <a:rPr lang="en-US" sz="1300" b="1" dirty="0">
                <a:solidFill>
                  <a:srgbClr val="000000"/>
                </a:solidFill>
                <a:latin typeface="Nunito Sans" pitchFamily="34" charset="0"/>
                <a:ea typeface="Nunito Sans" pitchFamily="34" charset="-122"/>
                <a:cs typeface="Nunito Sans" pitchFamily="34" charset="-120"/>
              </a:rPr>
              <a:t>radically reduces friction</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so existing capacity reaches learners faster and more precisely.</a:t>
            </a:r>
            <a:endParaRPr lang="en-US" sz="1300" dirty="0"/>
          </a:p>
        </p:txBody>
      </p:sp>
      <p:sp>
        <p:nvSpPr>
          <p:cNvPr id="13" name="Text 11"/>
          <p:cNvSpPr/>
          <p:nvPr/>
        </p:nvSpPr>
        <p:spPr>
          <a:xfrm>
            <a:off x="941308" y="6704409"/>
            <a:ext cx="13004483" cy="273844"/>
          </a:xfrm>
          <a:prstGeom prst="rect">
            <a:avLst/>
          </a:prstGeom>
          <a:noFill/>
          <a:ln/>
        </p:spPr>
        <p:txBody>
          <a:bodyPr wrap="none" lIns="0" tIns="0" rIns="0" bIns="0" rtlCol="0" anchor="t"/>
          <a:lstStyle/>
          <a:p>
            <a:pPr algn="l" indent="0" marL="0">
              <a:lnSpc>
                <a:spcPts val="2150"/>
              </a:lnSpc>
              <a:buNone/>
            </a:pPr>
            <a:r>
              <a:rPr lang="en-US" sz="1300" b="1" dirty="0">
                <a:solidFill>
                  <a:srgbClr val="3A549E"/>
                </a:solidFill>
                <a:latin typeface="Nunito Sans" pitchFamily="34" charset="0"/>
                <a:ea typeface="Nunito Sans" pitchFamily="34" charset="-122"/>
                <a:cs typeface="Nunito Sans" pitchFamily="34" charset="-120"/>
              </a:rPr>
              <a:t>Make this your north star:</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Every learner who struggles on Friday gets targeted support by the following Friday.</a:t>
            </a:r>
            <a:endParaRPr lang="en-US" sz="1300" dirty="0"/>
          </a:p>
        </p:txBody>
      </p:sp>
      <p:sp>
        <p:nvSpPr>
          <p:cNvPr id="14" name="Shape 12"/>
          <p:cNvSpPr/>
          <p:nvPr/>
        </p:nvSpPr>
        <p:spPr>
          <a:xfrm>
            <a:off x="684609" y="6511885"/>
            <a:ext cx="22860" cy="658892"/>
          </a:xfrm>
          <a:prstGeom prst="rect">
            <a:avLst/>
          </a:prstGeom>
          <a:solidFill>
            <a:srgbClr val="3A549E"/>
          </a:solidFill>
          <a:ln/>
        </p:spPr>
        <p:txBody>
          <a:body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16387" y="423743"/>
            <a:ext cx="5925741" cy="481608"/>
          </a:xfrm>
          <a:prstGeom prst="rect">
            <a:avLst/>
          </a:prstGeom>
          <a:noFill/>
          <a:ln/>
        </p:spPr>
        <p:txBody>
          <a:bodyPr wrap="none" lIns="0" tIns="0" rIns="0" bIns="0" rtlCol="0" anchor="t"/>
          <a:lstStyle/>
          <a:p>
            <a:pPr algn="l" indent="0" marL="0">
              <a:lnSpc>
                <a:spcPts val="3750"/>
              </a:lnSpc>
              <a:buNone/>
            </a:pPr>
            <a:r>
              <a:rPr lang="en-US" sz="3000" b="1" dirty="0">
                <a:solidFill>
                  <a:srgbClr val="000000"/>
                </a:solidFill>
                <a:latin typeface="Inter Bold" pitchFamily="34" charset="0"/>
                <a:ea typeface="Inter Bold" pitchFamily="34" charset="-122"/>
                <a:cs typeface="Inter Bold" pitchFamily="34" charset="-120"/>
              </a:rPr>
              <a:t>Evidence Windows &amp; Indicators</a:t>
            </a:r>
            <a:endParaRPr lang="en-US" sz="3000" dirty="0"/>
          </a:p>
        </p:txBody>
      </p:sp>
      <p:sp>
        <p:nvSpPr>
          <p:cNvPr id="3" name="Text 1"/>
          <p:cNvSpPr/>
          <p:nvPr/>
        </p:nvSpPr>
        <p:spPr>
          <a:xfrm>
            <a:off x="616387" y="1213485"/>
            <a:ext cx="13397627" cy="492919"/>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Impact must be </a:t>
            </a:r>
            <a:pPr algn="l" indent="0" marL="0">
              <a:lnSpc>
                <a:spcPts val="1900"/>
              </a:lnSpc>
              <a:buNone/>
            </a:pPr>
            <a:r>
              <a:rPr lang="en-US" sz="1200" b="1" dirty="0">
                <a:solidFill>
                  <a:srgbClr val="000000"/>
                </a:solidFill>
                <a:latin typeface="Nunito Sans" pitchFamily="34" charset="0"/>
                <a:ea typeface="Nunito Sans" pitchFamily="34" charset="-122"/>
                <a:cs typeface="Nunito Sans" pitchFamily="34" charset="-120"/>
              </a:rPr>
              <a:t>visible, disaggregated, and attributable</a:t>
            </a:r>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 to specific interventions. We track a small set of leading and lagging indicators that tell us whether learners are moving forward and whether equity gaps are narrowing.</a:t>
            </a:r>
            <a:endParaRPr lang="en-US" sz="1200" dirty="0"/>
          </a:p>
        </p:txBody>
      </p:sp>
      <p:sp>
        <p:nvSpPr>
          <p:cNvPr id="4" name="Shape 2"/>
          <p:cNvSpPr/>
          <p:nvPr/>
        </p:nvSpPr>
        <p:spPr>
          <a:xfrm>
            <a:off x="616387" y="2110859"/>
            <a:ext cx="6621780" cy="1634609"/>
          </a:xfrm>
          <a:prstGeom prst="roundRect">
            <a:avLst>
              <a:gd name="adj" fmla="val 6713"/>
            </a:avLst>
          </a:prstGeom>
          <a:solidFill>
            <a:srgbClr val="FFFFFF"/>
          </a:solidFill>
          <a:ln/>
        </p:spPr>
        <p:txBody>
          <a:bodyPr/>
          <a:p/>
        </p:txBody>
      </p:sp>
      <p:sp>
        <p:nvSpPr>
          <p:cNvPr id="5" name="Shape 3"/>
          <p:cNvSpPr/>
          <p:nvPr/>
        </p:nvSpPr>
        <p:spPr>
          <a:xfrm>
            <a:off x="616387" y="2087999"/>
            <a:ext cx="6621780" cy="91440"/>
          </a:xfrm>
          <a:prstGeom prst="roundRect">
            <a:avLst>
              <a:gd name="adj" fmla="val 70784"/>
            </a:avLst>
          </a:prstGeom>
          <a:solidFill>
            <a:srgbClr val="3A549E"/>
          </a:solidFill>
          <a:ln/>
        </p:spPr>
        <p:txBody>
          <a:bodyPr/>
          <a:p/>
        </p:txBody>
      </p:sp>
      <p:sp>
        <p:nvSpPr>
          <p:cNvPr id="6" name="Shape 4"/>
          <p:cNvSpPr/>
          <p:nvPr/>
        </p:nvSpPr>
        <p:spPr>
          <a:xfrm>
            <a:off x="3696176" y="1879759"/>
            <a:ext cx="462201" cy="462201"/>
          </a:xfrm>
          <a:prstGeom prst="roundRect">
            <a:avLst>
              <a:gd name="adj" fmla="val 197836"/>
            </a:avLst>
          </a:prstGeom>
          <a:solidFill>
            <a:srgbClr val="3A549E"/>
          </a:solidFill>
          <a:ln/>
        </p:spPr>
        <p:txBody>
          <a:bodyPr/>
          <a:p/>
        </p:txBody>
      </p:sp>
      <p:sp>
        <p:nvSpPr>
          <p:cNvPr id="7" name="Text 5"/>
          <p:cNvSpPr/>
          <p:nvPr/>
        </p:nvSpPr>
        <p:spPr>
          <a:xfrm>
            <a:off x="3834765" y="1995249"/>
            <a:ext cx="184904" cy="231100"/>
          </a:xfrm>
          <a:prstGeom prst="rect">
            <a:avLst/>
          </a:prstGeom>
          <a:noFill/>
          <a:ln/>
        </p:spPr>
        <p:txBody>
          <a:bodyPr wrap="none" lIns="0" tIns="0" rIns="0" bIns="0" rtlCol="0" anchor="t"/>
          <a:lstStyle/>
          <a:p>
            <a:pPr algn="l" indent="0" marL="0">
              <a:lnSpc>
                <a:spcPts val="2300"/>
              </a:lnSpc>
              <a:buNone/>
            </a:pPr>
            <a:r>
              <a:rPr lang="en-US" sz="1450" b="1" dirty="0">
                <a:solidFill>
                  <a:srgbClr val="FFFFFF"/>
                </a:solidFill>
                <a:latin typeface="Inter Bold" pitchFamily="34" charset="0"/>
                <a:ea typeface="Inter Bold" pitchFamily="34" charset="-122"/>
                <a:cs typeface="Inter Bold" pitchFamily="34" charset="-120"/>
              </a:rPr>
              <a:t>1</a:t>
            </a:r>
            <a:endParaRPr lang="en-US" sz="1450" dirty="0"/>
          </a:p>
        </p:txBody>
      </p:sp>
      <p:sp>
        <p:nvSpPr>
          <p:cNvPr id="8" name="Text 6"/>
          <p:cNvSpPr/>
          <p:nvPr/>
        </p:nvSpPr>
        <p:spPr>
          <a:xfrm>
            <a:off x="793313" y="2496026"/>
            <a:ext cx="2034778"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Risk Share Decreases</a:t>
            </a:r>
            <a:endParaRPr lang="en-US" sz="1500" dirty="0"/>
          </a:p>
        </p:txBody>
      </p:sp>
      <p:sp>
        <p:nvSpPr>
          <p:cNvPr id="9" name="Text 7"/>
          <p:cNvSpPr/>
          <p:nvPr/>
        </p:nvSpPr>
        <p:spPr>
          <a:xfrm>
            <a:off x="793313" y="2829163"/>
            <a:ext cx="6267926" cy="739378"/>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Percentage of learners flagged as "at risk" on targeted skills drops week-over-week following intervention. If 40% struggled with equivalence in Week 1, we expect ≤15% by Week 3.</a:t>
            </a:r>
            <a:endParaRPr lang="en-US" sz="1200" dirty="0"/>
          </a:p>
        </p:txBody>
      </p:sp>
      <p:sp>
        <p:nvSpPr>
          <p:cNvPr id="10" name="Shape 8"/>
          <p:cNvSpPr/>
          <p:nvPr/>
        </p:nvSpPr>
        <p:spPr>
          <a:xfrm>
            <a:off x="7392233" y="2110859"/>
            <a:ext cx="6621780" cy="1634609"/>
          </a:xfrm>
          <a:prstGeom prst="roundRect">
            <a:avLst>
              <a:gd name="adj" fmla="val 6713"/>
            </a:avLst>
          </a:prstGeom>
          <a:solidFill>
            <a:srgbClr val="FFFFFF"/>
          </a:solidFill>
          <a:ln/>
        </p:spPr>
        <p:txBody>
          <a:bodyPr/>
          <a:p/>
        </p:txBody>
      </p:sp>
      <p:sp>
        <p:nvSpPr>
          <p:cNvPr id="11" name="Shape 9"/>
          <p:cNvSpPr/>
          <p:nvPr/>
        </p:nvSpPr>
        <p:spPr>
          <a:xfrm>
            <a:off x="7392233" y="2087999"/>
            <a:ext cx="6621780" cy="91440"/>
          </a:xfrm>
          <a:prstGeom prst="roundRect">
            <a:avLst>
              <a:gd name="adj" fmla="val 70784"/>
            </a:avLst>
          </a:prstGeom>
          <a:solidFill>
            <a:srgbClr val="3A549E"/>
          </a:solidFill>
          <a:ln/>
        </p:spPr>
        <p:txBody>
          <a:bodyPr/>
          <a:p/>
        </p:txBody>
      </p:sp>
      <p:sp>
        <p:nvSpPr>
          <p:cNvPr id="12" name="Shape 10"/>
          <p:cNvSpPr/>
          <p:nvPr/>
        </p:nvSpPr>
        <p:spPr>
          <a:xfrm>
            <a:off x="10472023" y="1879759"/>
            <a:ext cx="462201" cy="462201"/>
          </a:xfrm>
          <a:prstGeom prst="roundRect">
            <a:avLst>
              <a:gd name="adj" fmla="val 197836"/>
            </a:avLst>
          </a:prstGeom>
          <a:solidFill>
            <a:srgbClr val="3A549E"/>
          </a:solidFill>
          <a:ln/>
        </p:spPr>
        <p:txBody>
          <a:bodyPr/>
          <a:p/>
        </p:txBody>
      </p:sp>
      <p:sp>
        <p:nvSpPr>
          <p:cNvPr id="13" name="Text 11"/>
          <p:cNvSpPr/>
          <p:nvPr/>
        </p:nvSpPr>
        <p:spPr>
          <a:xfrm>
            <a:off x="10610612" y="1995249"/>
            <a:ext cx="184904" cy="231100"/>
          </a:xfrm>
          <a:prstGeom prst="rect">
            <a:avLst/>
          </a:prstGeom>
          <a:noFill/>
          <a:ln/>
        </p:spPr>
        <p:txBody>
          <a:bodyPr wrap="none" lIns="0" tIns="0" rIns="0" bIns="0" rtlCol="0" anchor="t"/>
          <a:lstStyle/>
          <a:p>
            <a:pPr algn="l" indent="0" marL="0">
              <a:lnSpc>
                <a:spcPts val="2300"/>
              </a:lnSpc>
              <a:buNone/>
            </a:pPr>
            <a:r>
              <a:rPr lang="en-US" sz="1450" b="1" dirty="0">
                <a:solidFill>
                  <a:srgbClr val="FFFFFF"/>
                </a:solidFill>
                <a:latin typeface="Inter Bold" pitchFamily="34" charset="0"/>
                <a:ea typeface="Inter Bold" pitchFamily="34" charset="-122"/>
                <a:cs typeface="Inter Bold" pitchFamily="34" charset="-120"/>
              </a:rPr>
              <a:t>2</a:t>
            </a:r>
            <a:endParaRPr lang="en-US" sz="1450" dirty="0"/>
          </a:p>
        </p:txBody>
      </p:sp>
      <p:sp>
        <p:nvSpPr>
          <p:cNvPr id="14" name="Text 12"/>
          <p:cNvSpPr/>
          <p:nvPr/>
        </p:nvSpPr>
        <p:spPr>
          <a:xfrm>
            <a:off x="7569160" y="2496026"/>
            <a:ext cx="2949893"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Mastery Lifts on Targeted Skills</a:t>
            </a:r>
            <a:endParaRPr lang="en-US" sz="1500" dirty="0"/>
          </a:p>
        </p:txBody>
      </p:sp>
      <p:sp>
        <p:nvSpPr>
          <p:cNvPr id="15" name="Text 13"/>
          <p:cNvSpPr/>
          <p:nvPr/>
        </p:nvSpPr>
        <p:spPr>
          <a:xfrm>
            <a:off x="7569160" y="2829163"/>
            <a:ext cx="6267926" cy="739378"/>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Learners who received specific support show measurable improvement on re-check items. Not just "got it right eventually," but "demonstrated conceptual understanding through transfer tasks."</a:t>
            </a:r>
            <a:endParaRPr lang="en-US" sz="1200" dirty="0"/>
          </a:p>
        </p:txBody>
      </p:sp>
      <p:sp>
        <p:nvSpPr>
          <p:cNvPr id="16" name="Shape 14"/>
          <p:cNvSpPr/>
          <p:nvPr/>
        </p:nvSpPr>
        <p:spPr>
          <a:xfrm>
            <a:off x="616387" y="4130635"/>
            <a:ext cx="6621780" cy="1634609"/>
          </a:xfrm>
          <a:prstGeom prst="roundRect">
            <a:avLst>
              <a:gd name="adj" fmla="val 6713"/>
            </a:avLst>
          </a:prstGeom>
          <a:solidFill>
            <a:srgbClr val="FFFFFF"/>
          </a:solidFill>
          <a:ln/>
        </p:spPr>
        <p:txBody>
          <a:bodyPr/>
          <a:p/>
        </p:txBody>
      </p:sp>
      <p:sp>
        <p:nvSpPr>
          <p:cNvPr id="17" name="Shape 15"/>
          <p:cNvSpPr/>
          <p:nvPr/>
        </p:nvSpPr>
        <p:spPr>
          <a:xfrm>
            <a:off x="616387" y="4107775"/>
            <a:ext cx="6621780" cy="91440"/>
          </a:xfrm>
          <a:prstGeom prst="roundRect">
            <a:avLst>
              <a:gd name="adj" fmla="val 70784"/>
            </a:avLst>
          </a:prstGeom>
          <a:solidFill>
            <a:srgbClr val="3A549E"/>
          </a:solidFill>
          <a:ln/>
        </p:spPr>
        <p:txBody>
          <a:bodyPr/>
          <a:p/>
        </p:txBody>
      </p:sp>
      <p:sp>
        <p:nvSpPr>
          <p:cNvPr id="18" name="Shape 16"/>
          <p:cNvSpPr/>
          <p:nvPr/>
        </p:nvSpPr>
        <p:spPr>
          <a:xfrm>
            <a:off x="3696176" y="3899535"/>
            <a:ext cx="462201" cy="462201"/>
          </a:xfrm>
          <a:prstGeom prst="roundRect">
            <a:avLst>
              <a:gd name="adj" fmla="val 197836"/>
            </a:avLst>
          </a:prstGeom>
          <a:solidFill>
            <a:srgbClr val="3A549E"/>
          </a:solidFill>
          <a:ln/>
        </p:spPr>
        <p:txBody>
          <a:bodyPr/>
          <a:p/>
        </p:txBody>
      </p:sp>
      <p:sp>
        <p:nvSpPr>
          <p:cNvPr id="19" name="Text 17"/>
          <p:cNvSpPr/>
          <p:nvPr/>
        </p:nvSpPr>
        <p:spPr>
          <a:xfrm>
            <a:off x="3834765" y="4015026"/>
            <a:ext cx="184904" cy="231100"/>
          </a:xfrm>
          <a:prstGeom prst="rect">
            <a:avLst/>
          </a:prstGeom>
          <a:noFill/>
          <a:ln/>
        </p:spPr>
        <p:txBody>
          <a:bodyPr wrap="none" lIns="0" tIns="0" rIns="0" bIns="0" rtlCol="0" anchor="t"/>
          <a:lstStyle/>
          <a:p>
            <a:pPr algn="l" indent="0" marL="0">
              <a:lnSpc>
                <a:spcPts val="2300"/>
              </a:lnSpc>
              <a:buNone/>
            </a:pPr>
            <a:r>
              <a:rPr lang="en-US" sz="1450" b="1" dirty="0">
                <a:solidFill>
                  <a:srgbClr val="FFFFFF"/>
                </a:solidFill>
                <a:latin typeface="Inter Bold" pitchFamily="34" charset="0"/>
                <a:ea typeface="Inter Bold" pitchFamily="34" charset="-122"/>
                <a:cs typeface="Inter Bold" pitchFamily="34" charset="-120"/>
              </a:rPr>
              <a:t>3</a:t>
            </a:r>
            <a:endParaRPr lang="en-US" sz="1450" dirty="0"/>
          </a:p>
        </p:txBody>
      </p:sp>
      <p:sp>
        <p:nvSpPr>
          <p:cNvPr id="20" name="Text 18"/>
          <p:cNvSpPr/>
          <p:nvPr/>
        </p:nvSpPr>
        <p:spPr>
          <a:xfrm>
            <a:off x="793313" y="4515803"/>
            <a:ext cx="2500193"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Engagement Breadcrumbs</a:t>
            </a:r>
            <a:endParaRPr lang="en-US" sz="1500" dirty="0"/>
          </a:p>
        </p:txBody>
      </p:sp>
      <p:sp>
        <p:nvSpPr>
          <p:cNvPr id="21" name="Text 19"/>
          <p:cNvSpPr/>
          <p:nvPr/>
        </p:nvSpPr>
        <p:spPr>
          <a:xfrm>
            <a:off x="793313" y="4848939"/>
            <a:ext cx="6267926" cy="492919"/>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Attendance, session participation, and help-seeking behaviors cluster around support events—evidence that interventions are reaching learners and that they're responding.</a:t>
            </a:r>
            <a:endParaRPr lang="en-US" sz="1200" dirty="0"/>
          </a:p>
        </p:txBody>
      </p:sp>
      <p:sp>
        <p:nvSpPr>
          <p:cNvPr id="22" name="Shape 20"/>
          <p:cNvSpPr/>
          <p:nvPr/>
        </p:nvSpPr>
        <p:spPr>
          <a:xfrm>
            <a:off x="7392233" y="4130635"/>
            <a:ext cx="6621780" cy="1634609"/>
          </a:xfrm>
          <a:prstGeom prst="roundRect">
            <a:avLst>
              <a:gd name="adj" fmla="val 6713"/>
            </a:avLst>
          </a:prstGeom>
          <a:solidFill>
            <a:srgbClr val="FFFFFF"/>
          </a:solidFill>
          <a:ln/>
        </p:spPr>
        <p:txBody>
          <a:bodyPr/>
          <a:p/>
        </p:txBody>
      </p:sp>
      <p:sp>
        <p:nvSpPr>
          <p:cNvPr id="23" name="Shape 21"/>
          <p:cNvSpPr/>
          <p:nvPr/>
        </p:nvSpPr>
        <p:spPr>
          <a:xfrm>
            <a:off x="7392233" y="4107775"/>
            <a:ext cx="6621780" cy="91440"/>
          </a:xfrm>
          <a:prstGeom prst="roundRect">
            <a:avLst>
              <a:gd name="adj" fmla="val 70784"/>
            </a:avLst>
          </a:prstGeom>
          <a:solidFill>
            <a:srgbClr val="3A549E"/>
          </a:solidFill>
          <a:ln/>
        </p:spPr>
        <p:txBody>
          <a:bodyPr/>
          <a:p/>
        </p:txBody>
      </p:sp>
      <p:sp>
        <p:nvSpPr>
          <p:cNvPr id="24" name="Shape 22"/>
          <p:cNvSpPr/>
          <p:nvPr/>
        </p:nvSpPr>
        <p:spPr>
          <a:xfrm>
            <a:off x="10472023" y="3899535"/>
            <a:ext cx="462201" cy="462201"/>
          </a:xfrm>
          <a:prstGeom prst="roundRect">
            <a:avLst>
              <a:gd name="adj" fmla="val 197836"/>
            </a:avLst>
          </a:prstGeom>
          <a:solidFill>
            <a:srgbClr val="3A549E"/>
          </a:solidFill>
          <a:ln/>
        </p:spPr>
        <p:txBody>
          <a:bodyPr/>
          <a:p/>
        </p:txBody>
      </p:sp>
      <p:sp>
        <p:nvSpPr>
          <p:cNvPr id="25" name="Text 23"/>
          <p:cNvSpPr/>
          <p:nvPr/>
        </p:nvSpPr>
        <p:spPr>
          <a:xfrm>
            <a:off x="10610612" y="4015026"/>
            <a:ext cx="184904" cy="231100"/>
          </a:xfrm>
          <a:prstGeom prst="rect">
            <a:avLst/>
          </a:prstGeom>
          <a:noFill/>
          <a:ln/>
        </p:spPr>
        <p:txBody>
          <a:bodyPr wrap="none" lIns="0" tIns="0" rIns="0" bIns="0" rtlCol="0" anchor="t"/>
          <a:lstStyle/>
          <a:p>
            <a:pPr algn="l" indent="0" marL="0">
              <a:lnSpc>
                <a:spcPts val="2300"/>
              </a:lnSpc>
              <a:buNone/>
            </a:pPr>
            <a:r>
              <a:rPr lang="en-US" sz="1450" b="1" dirty="0">
                <a:solidFill>
                  <a:srgbClr val="FFFFFF"/>
                </a:solidFill>
                <a:latin typeface="Inter Bold" pitchFamily="34" charset="0"/>
                <a:ea typeface="Inter Bold" pitchFamily="34" charset="-122"/>
                <a:cs typeface="Inter Bold" pitchFamily="34" charset="-120"/>
              </a:rPr>
              <a:t>4</a:t>
            </a:r>
            <a:endParaRPr lang="en-US" sz="1450" dirty="0"/>
          </a:p>
        </p:txBody>
      </p:sp>
      <p:sp>
        <p:nvSpPr>
          <p:cNvPr id="26" name="Text 24"/>
          <p:cNvSpPr/>
          <p:nvPr/>
        </p:nvSpPr>
        <p:spPr>
          <a:xfrm>
            <a:off x="7569160" y="4515803"/>
            <a:ext cx="2965252"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Equity Disaggregation (Always)</a:t>
            </a:r>
            <a:endParaRPr lang="en-US" sz="1500" dirty="0"/>
          </a:p>
        </p:txBody>
      </p:sp>
      <p:sp>
        <p:nvSpPr>
          <p:cNvPr id="27" name="Text 25"/>
          <p:cNvSpPr/>
          <p:nvPr/>
        </p:nvSpPr>
        <p:spPr>
          <a:xfrm>
            <a:off x="7569160" y="4848939"/>
            <a:ext cx="6267926" cy="739378"/>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Every metric is sliced by language background, prior achievement band, gender, and socioeconomic proxy. Growth isn't real if it's not equitable—aggregate averages can mask widening gaps.</a:t>
            </a:r>
            <a:endParaRPr lang="en-US" sz="1200" dirty="0"/>
          </a:p>
        </p:txBody>
      </p:sp>
      <p:sp>
        <p:nvSpPr>
          <p:cNvPr id="28" name="Text 26"/>
          <p:cNvSpPr/>
          <p:nvPr/>
        </p:nvSpPr>
        <p:spPr>
          <a:xfrm>
            <a:off x="616387" y="6092666"/>
            <a:ext cx="2637234"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Leading Indicators (Weekly)</a:t>
            </a:r>
            <a:endParaRPr lang="en-US" sz="1500" dirty="0"/>
          </a:p>
        </p:txBody>
      </p:sp>
      <p:sp>
        <p:nvSpPr>
          <p:cNvPr id="29" name="Text 27"/>
          <p:cNvSpPr/>
          <p:nvPr/>
        </p:nvSpPr>
        <p:spPr>
          <a:xfrm>
            <a:off x="616387" y="6487478"/>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Time-to-first-intervention (days)</a:t>
            </a:r>
            <a:endParaRPr lang="en-US" sz="1200" dirty="0"/>
          </a:p>
        </p:txBody>
      </p:sp>
      <p:sp>
        <p:nvSpPr>
          <p:cNvPr id="30" name="Text 28"/>
          <p:cNvSpPr/>
          <p:nvPr/>
        </p:nvSpPr>
        <p:spPr>
          <a:xfrm>
            <a:off x="616387" y="6787872"/>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Support touchpoint completion rate</a:t>
            </a:r>
            <a:endParaRPr lang="en-US" sz="1200" dirty="0"/>
          </a:p>
        </p:txBody>
      </p:sp>
      <p:sp>
        <p:nvSpPr>
          <p:cNvPr id="31" name="Text 29"/>
          <p:cNvSpPr/>
          <p:nvPr/>
        </p:nvSpPr>
        <p:spPr>
          <a:xfrm>
            <a:off x="616387" y="7088267"/>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Misconception prevalence trends</a:t>
            </a:r>
            <a:endParaRPr lang="en-US" sz="1200" dirty="0"/>
          </a:p>
        </p:txBody>
      </p:sp>
      <p:sp>
        <p:nvSpPr>
          <p:cNvPr id="32" name="Text 30"/>
          <p:cNvSpPr/>
          <p:nvPr/>
        </p:nvSpPr>
        <p:spPr>
          <a:xfrm>
            <a:off x="7510820" y="6092666"/>
            <a:ext cx="2594967"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Lagging Indicators (Termly)</a:t>
            </a:r>
            <a:endParaRPr lang="en-US" sz="1500" dirty="0"/>
          </a:p>
        </p:txBody>
      </p:sp>
      <p:sp>
        <p:nvSpPr>
          <p:cNvPr id="33" name="Text 31"/>
          <p:cNvSpPr/>
          <p:nvPr/>
        </p:nvSpPr>
        <p:spPr>
          <a:xfrm>
            <a:off x="7510820" y="6487478"/>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Pass rates on formal assessments</a:t>
            </a:r>
            <a:endParaRPr lang="en-US" sz="1200" dirty="0"/>
          </a:p>
        </p:txBody>
      </p:sp>
      <p:sp>
        <p:nvSpPr>
          <p:cNvPr id="34" name="Text 32"/>
          <p:cNvSpPr/>
          <p:nvPr/>
        </p:nvSpPr>
        <p:spPr>
          <a:xfrm>
            <a:off x="7510820" y="6787872"/>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Retention in mathematics pathway</a:t>
            </a:r>
            <a:endParaRPr lang="en-US" sz="1200" dirty="0"/>
          </a:p>
        </p:txBody>
      </p:sp>
      <p:sp>
        <p:nvSpPr>
          <p:cNvPr id="35" name="Text 33"/>
          <p:cNvSpPr/>
          <p:nvPr/>
        </p:nvSpPr>
        <p:spPr>
          <a:xfrm>
            <a:off x="7510820" y="7088267"/>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Self-efficacy survey shifts</a:t>
            </a:r>
            <a:endParaRPr lang="en-US" sz="1200" dirty="0"/>
          </a:p>
        </p:txBody>
      </p:sp>
      <p:sp>
        <p:nvSpPr>
          <p:cNvPr id="36" name="Text 34"/>
          <p:cNvSpPr/>
          <p:nvPr/>
        </p:nvSpPr>
        <p:spPr>
          <a:xfrm>
            <a:off x="616387" y="7562017"/>
            <a:ext cx="13397627" cy="246459"/>
          </a:xfrm>
          <a:prstGeom prst="rect">
            <a:avLst/>
          </a:prstGeom>
          <a:noFill/>
          <a:ln/>
        </p:spPr>
        <p:txBody>
          <a:bodyPr wrap="non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Indicators are not report cards—they're </a:t>
            </a:r>
            <a:pPr algn="l" indent="0" marL="0">
              <a:lnSpc>
                <a:spcPts val="1900"/>
              </a:lnSpc>
              <a:buNone/>
            </a:pPr>
            <a:r>
              <a:rPr lang="en-US" sz="1200" b="1" dirty="0">
                <a:solidFill>
                  <a:srgbClr val="000000"/>
                </a:solidFill>
                <a:latin typeface="Nunito Sans" pitchFamily="34" charset="0"/>
                <a:ea typeface="Nunito Sans" pitchFamily="34" charset="-122"/>
                <a:cs typeface="Nunito Sans" pitchFamily="34" charset="-120"/>
              </a:rPr>
              <a:t>conversation starters</a:t>
            </a:r>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 that guide faculty reflection on what's working, for whom, and where to adjust.</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699016"/>
            <a:ext cx="8673941"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UFS Alignment: Track Your Success</a:t>
            </a:r>
            <a:endParaRPr lang="en-US" sz="3900" dirty="0"/>
          </a:p>
        </p:txBody>
      </p:sp>
      <p:sp>
        <p:nvSpPr>
          <p:cNvPr id="3" name="Text 1"/>
          <p:cNvSpPr/>
          <p:nvPr/>
        </p:nvSpPr>
        <p:spPr>
          <a:xfrm>
            <a:off x="793790" y="171592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The platform integrates seamlessly with the University of the Free State's existing success tracking infrastructure, extending longitudinal monitoring with rapid-response intervention capabilities.</a:t>
            </a:r>
            <a:endParaRPr lang="en-US" sz="1550" dirty="0"/>
          </a:p>
        </p:txBody>
      </p:sp>
      <p:sp>
        <p:nvSpPr>
          <p:cNvPr id="4" name="Shape 2"/>
          <p:cNvSpPr/>
          <p:nvPr/>
        </p:nvSpPr>
        <p:spPr>
          <a:xfrm>
            <a:off x="793790" y="2574250"/>
            <a:ext cx="13042821" cy="3572351"/>
          </a:xfrm>
          <a:prstGeom prst="roundRect">
            <a:avLst>
              <a:gd name="adj" fmla="val 2333"/>
            </a:avLst>
          </a:prstGeom>
          <a:solidFill>
            <a:srgbClr val="DAE0F1"/>
          </a:solidFill>
          <a:ln w="7620">
            <a:solidFill>
              <a:srgbClr val="C0C6D7"/>
            </a:solidFill>
            <a:prstDash val="solid"/>
          </a:ln>
        </p:spPr>
        <p:txBody>
          <a:bodyPr/>
          <a:p/>
        </p:txBody>
      </p:sp>
      <p:sp>
        <p:nvSpPr>
          <p:cNvPr id="5" name="Shape 3"/>
          <p:cNvSpPr/>
          <p:nvPr/>
        </p:nvSpPr>
        <p:spPr>
          <a:xfrm>
            <a:off x="801410" y="2581870"/>
            <a:ext cx="6513790" cy="1778556"/>
          </a:xfrm>
          <a:prstGeom prst="roundRect">
            <a:avLst>
              <a:gd name="adj" fmla="val 4687"/>
            </a:avLst>
          </a:prstGeom>
          <a:solidFill>
            <a:srgbClr val="DAE0F1"/>
          </a:solidFill>
          <a:ln/>
        </p:spPr>
        <p:txBody>
          <a:bodyPr/>
          <a:p/>
        </p:txBody>
      </p:sp>
      <p:sp>
        <p:nvSpPr>
          <p:cNvPr id="6" name="Text 4"/>
          <p:cNvSpPr/>
          <p:nvPr/>
        </p:nvSpPr>
        <p:spPr>
          <a:xfrm>
            <a:off x="999768" y="2780228"/>
            <a:ext cx="2784038"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Longitudinal Indicators</a:t>
            </a:r>
            <a:endParaRPr lang="en-US" sz="1950" dirty="0"/>
          </a:p>
        </p:txBody>
      </p:sp>
      <p:sp>
        <p:nvSpPr>
          <p:cNvPr id="7" name="Text 5"/>
          <p:cNvSpPr/>
          <p:nvPr/>
        </p:nvSpPr>
        <p:spPr>
          <a:xfrm>
            <a:off x="999768" y="3209449"/>
            <a:ext cx="6117074"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Academic performance, retention, and throughput data remain the foundation for understanding long-term student success trajectories and program effectiveness.</a:t>
            </a:r>
            <a:endParaRPr lang="en-US" sz="1550" dirty="0"/>
          </a:p>
        </p:txBody>
      </p:sp>
      <p:sp>
        <p:nvSpPr>
          <p:cNvPr id="8" name="Shape 6"/>
          <p:cNvSpPr/>
          <p:nvPr/>
        </p:nvSpPr>
        <p:spPr>
          <a:xfrm>
            <a:off x="7315200" y="2581870"/>
            <a:ext cx="6513790" cy="1778556"/>
          </a:xfrm>
          <a:prstGeom prst="rect">
            <a:avLst/>
          </a:prstGeom>
          <a:solidFill>
            <a:srgbClr val="DAE0F1"/>
          </a:solidFill>
          <a:ln/>
        </p:spPr>
        <p:txBody>
          <a:bodyPr/>
          <a:p/>
        </p:txBody>
      </p:sp>
      <p:sp>
        <p:nvSpPr>
          <p:cNvPr id="9" name="Shape 7"/>
          <p:cNvSpPr/>
          <p:nvPr/>
        </p:nvSpPr>
        <p:spPr>
          <a:xfrm>
            <a:off x="7315200" y="2581870"/>
            <a:ext cx="22860" cy="1778556"/>
          </a:xfrm>
          <a:prstGeom prst="roundRect">
            <a:avLst>
              <a:gd name="adj" fmla="val 364651"/>
            </a:avLst>
          </a:prstGeom>
          <a:solidFill>
            <a:srgbClr val="C0C6D7"/>
          </a:solidFill>
          <a:ln/>
        </p:spPr>
        <p:txBody>
          <a:bodyPr/>
          <a:p/>
        </p:txBody>
      </p:sp>
      <p:sp>
        <p:nvSpPr>
          <p:cNvPr id="10" name="Text 8"/>
          <p:cNvSpPr/>
          <p:nvPr/>
        </p:nvSpPr>
        <p:spPr>
          <a:xfrm>
            <a:off x="7513558" y="2780228"/>
            <a:ext cx="294703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Rapid-Response Signals</a:t>
            </a:r>
            <a:endParaRPr lang="en-US" sz="1950" dirty="0"/>
          </a:p>
        </p:txBody>
      </p:sp>
      <p:sp>
        <p:nvSpPr>
          <p:cNvPr id="11" name="Text 9"/>
          <p:cNvSpPr/>
          <p:nvPr/>
        </p:nvSpPr>
        <p:spPr>
          <a:xfrm>
            <a:off x="7513558" y="3209449"/>
            <a:ext cx="6117074"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Weekly diagnostic insights provide </a:t>
            </a:r>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early warning</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weeks or months before at-risk status appears in traditional systems, enabling proactive rather than reactive support.</a:t>
            </a:r>
            <a:endParaRPr lang="en-US" sz="1550" dirty="0"/>
          </a:p>
        </p:txBody>
      </p:sp>
      <p:sp>
        <p:nvSpPr>
          <p:cNvPr id="12" name="Shape 10"/>
          <p:cNvSpPr/>
          <p:nvPr/>
        </p:nvSpPr>
        <p:spPr>
          <a:xfrm>
            <a:off x="801410" y="4360426"/>
            <a:ext cx="6513790" cy="1778556"/>
          </a:xfrm>
          <a:prstGeom prst="rect">
            <a:avLst/>
          </a:prstGeom>
          <a:solidFill>
            <a:srgbClr val="DAE0F1"/>
          </a:solidFill>
          <a:ln/>
        </p:spPr>
        <p:txBody>
          <a:bodyPr/>
          <a:p/>
        </p:txBody>
      </p:sp>
      <p:sp>
        <p:nvSpPr>
          <p:cNvPr id="13" name="Shape 11"/>
          <p:cNvSpPr/>
          <p:nvPr/>
        </p:nvSpPr>
        <p:spPr>
          <a:xfrm>
            <a:off x="801410" y="4360426"/>
            <a:ext cx="6513790" cy="22860"/>
          </a:xfrm>
          <a:prstGeom prst="roundRect">
            <a:avLst>
              <a:gd name="adj" fmla="val 364651"/>
            </a:avLst>
          </a:prstGeom>
          <a:solidFill>
            <a:srgbClr val="C0C6D7"/>
          </a:solidFill>
          <a:ln/>
        </p:spPr>
        <p:txBody>
          <a:bodyPr/>
          <a:p/>
        </p:txBody>
      </p:sp>
      <p:sp>
        <p:nvSpPr>
          <p:cNvPr id="14" name="Text 12"/>
          <p:cNvSpPr/>
          <p:nvPr/>
        </p:nvSpPr>
        <p:spPr>
          <a:xfrm>
            <a:off x="999768" y="4558784"/>
            <a:ext cx="3013829"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Faculty Rules Integration</a:t>
            </a:r>
            <a:endParaRPr lang="en-US" sz="1950" dirty="0"/>
          </a:p>
        </p:txBody>
      </p:sp>
      <p:sp>
        <p:nvSpPr>
          <p:cNvPr id="15" name="Text 13"/>
          <p:cNvSpPr/>
          <p:nvPr/>
        </p:nvSpPr>
        <p:spPr>
          <a:xfrm>
            <a:off x="999768" y="4988004"/>
            <a:ext cx="6117074"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Intervention routing respects academic support policies and capacity constraints, ensuring coordination rather than conflict with existing advising and tutoring structures.</a:t>
            </a:r>
            <a:endParaRPr lang="en-US" sz="1550" dirty="0"/>
          </a:p>
        </p:txBody>
      </p:sp>
      <p:sp>
        <p:nvSpPr>
          <p:cNvPr id="16" name="Shape 14"/>
          <p:cNvSpPr/>
          <p:nvPr/>
        </p:nvSpPr>
        <p:spPr>
          <a:xfrm>
            <a:off x="7315200" y="4360426"/>
            <a:ext cx="6513790" cy="1778556"/>
          </a:xfrm>
          <a:prstGeom prst="rect">
            <a:avLst/>
          </a:prstGeom>
          <a:solidFill>
            <a:srgbClr val="DAE0F1"/>
          </a:solidFill>
          <a:ln/>
        </p:spPr>
        <p:txBody>
          <a:bodyPr/>
          <a:p/>
        </p:txBody>
      </p:sp>
      <p:sp>
        <p:nvSpPr>
          <p:cNvPr id="17" name="Shape 15"/>
          <p:cNvSpPr/>
          <p:nvPr/>
        </p:nvSpPr>
        <p:spPr>
          <a:xfrm>
            <a:off x="7315200" y="4360426"/>
            <a:ext cx="22860" cy="1778556"/>
          </a:xfrm>
          <a:prstGeom prst="roundRect">
            <a:avLst>
              <a:gd name="adj" fmla="val 364651"/>
            </a:avLst>
          </a:prstGeom>
          <a:solidFill>
            <a:srgbClr val="C0C6D7"/>
          </a:solidFill>
          <a:ln/>
        </p:spPr>
        <p:txBody>
          <a:bodyPr/>
          <a:p/>
        </p:txBody>
      </p:sp>
      <p:sp>
        <p:nvSpPr>
          <p:cNvPr id="18" name="Shape 16"/>
          <p:cNvSpPr/>
          <p:nvPr/>
        </p:nvSpPr>
        <p:spPr>
          <a:xfrm>
            <a:off x="7315200" y="4360426"/>
            <a:ext cx="6513790" cy="22860"/>
          </a:xfrm>
          <a:prstGeom prst="roundRect">
            <a:avLst>
              <a:gd name="adj" fmla="val 364651"/>
            </a:avLst>
          </a:prstGeom>
          <a:solidFill>
            <a:srgbClr val="C0C6D7"/>
          </a:solidFill>
          <a:ln/>
        </p:spPr>
        <p:txBody>
          <a:bodyPr/>
          <a:p/>
        </p:txBody>
      </p:sp>
      <p:sp>
        <p:nvSpPr>
          <p:cNvPr id="19" name="Text 17"/>
          <p:cNvSpPr/>
          <p:nvPr/>
        </p:nvSpPr>
        <p:spPr>
          <a:xfrm>
            <a:off x="7513558" y="4558784"/>
            <a:ext cx="312098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KovsieChat Enhancement</a:t>
            </a:r>
            <a:endParaRPr lang="en-US" sz="1950" dirty="0"/>
          </a:p>
        </p:txBody>
      </p:sp>
      <p:sp>
        <p:nvSpPr>
          <p:cNvPr id="20" name="Text 18"/>
          <p:cNvSpPr/>
          <p:nvPr/>
        </p:nvSpPr>
        <p:spPr>
          <a:xfrm>
            <a:off x="7513558" y="4988004"/>
            <a:ext cx="6117074"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AI-enhanced communication layer surfaces relevant resources, connects learners to support services, and provides multilingual scaffolding aligned to diagnosed needs.</a:t>
            </a:r>
            <a:endParaRPr lang="en-US" sz="1550" dirty="0"/>
          </a:p>
        </p:txBody>
      </p:sp>
      <p:sp>
        <p:nvSpPr>
          <p:cNvPr id="21" name="Shape 19"/>
          <p:cNvSpPr/>
          <p:nvPr/>
        </p:nvSpPr>
        <p:spPr>
          <a:xfrm>
            <a:off x="793790" y="6369844"/>
            <a:ext cx="13042821" cy="1160740"/>
          </a:xfrm>
          <a:prstGeom prst="roundRect">
            <a:avLst>
              <a:gd name="adj" fmla="val 7182"/>
            </a:avLst>
          </a:prstGeom>
          <a:solidFill>
            <a:srgbClr val="C7D0EA"/>
          </a:solidFill>
          <a:ln/>
        </p:spPr>
        <p:txBody>
          <a:bodyPr/>
          <a:p/>
        </p:txBody>
      </p:sp>
      <p:pic>
        <p:nvPicPr>
          <p:cNvPr id="22" name="Image 0" descr="preencoded.png">    </p:cNvPr>
          <p:cNvPicPr>
            <a:picLocks noChangeAspect="1"/>
          </p:cNvPicPr>
          <p:nvPr/>
        </p:nvPicPr>
        <p:blipFill>
          <a:blip r:embed="rId1"/>
          <a:stretch>
            <a:fillRect/>
          </a:stretch>
        </p:blipFill>
        <p:spPr>
          <a:xfrm>
            <a:off x="992148" y="6665119"/>
            <a:ext cx="248007" cy="198358"/>
          </a:xfrm>
          <a:prstGeom prst="rect">
            <a:avLst/>
          </a:prstGeom>
        </p:spPr>
      </p:pic>
      <p:sp>
        <p:nvSpPr>
          <p:cNvPr id="23" name="Text 20"/>
          <p:cNvSpPr/>
          <p:nvPr/>
        </p:nvSpPr>
        <p:spPr>
          <a:xfrm>
            <a:off x="1438513" y="6617732"/>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Key Integration Point:</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The platform doesn't replace existing systems—it fills the gap between "student is struggling" (observed in week 3) and "student appears on at-risk report" (flagged in week 10). Speed saves students.</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29960" y="440055"/>
            <a:ext cx="8366403" cy="492085"/>
          </a:xfrm>
          <a:prstGeom prst="rect">
            <a:avLst/>
          </a:prstGeom>
          <a:noFill/>
          <a:ln/>
        </p:spPr>
        <p:txBody>
          <a:bodyPr wrap="none" lIns="0" tIns="0" rIns="0" bIns="0" rtlCol="0" anchor="t"/>
          <a:lstStyle/>
          <a:p>
            <a:pPr algn="l" indent="0" marL="0">
              <a:lnSpc>
                <a:spcPts val="3850"/>
              </a:lnSpc>
              <a:buNone/>
            </a:pPr>
            <a:r>
              <a:rPr lang="en-US" sz="3100" b="1" dirty="0">
                <a:solidFill>
                  <a:srgbClr val="000000"/>
                </a:solidFill>
                <a:latin typeface="Inter Bold" pitchFamily="34" charset="0"/>
                <a:ea typeface="Inter Bold" pitchFamily="34" charset="-122"/>
                <a:cs typeface="Inter Bold" pitchFamily="34" charset="-120"/>
              </a:rPr>
              <a:t>Case Vignette: Nomsa's Journey (4 Weeks)</a:t>
            </a:r>
            <a:endParaRPr lang="en-US" sz="3100" dirty="0"/>
          </a:p>
        </p:txBody>
      </p:sp>
      <p:sp>
        <p:nvSpPr>
          <p:cNvPr id="3" name="Text 1"/>
          <p:cNvSpPr/>
          <p:nvPr/>
        </p:nvSpPr>
        <p:spPr>
          <a:xfrm>
            <a:off x="629960" y="1247061"/>
            <a:ext cx="13370481" cy="503873"/>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Theory becomes real when we follow one learner's experience through the system. Nomsa is a composite drawn from actual classroom implementations—her story illustrates how the platform accelerates the pathway from confusion to confidence.</a:t>
            </a:r>
            <a:endParaRPr lang="en-US" sz="1200" dirty="0"/>
          </a:p>
        </p:txBody>
      </p:sp>
      <p:pic>
        <p:nvPicPr>
          <p:cNvPr id="4" name="Image 0" descr="preencoded.png">    </p:cNvPr>
          <p:cNvPicPr>
            <a:picLocks noChangeAspect="1"/>
          </p:cNvPicPr>
          <p:nvPr/>
        </p:nvPicPr>
        <p:blipFill>
          <a:blip r:embed="rId1"/>
          <a:stretch>
            <a:fillRect/>
          </a:stretch>
        </p:blipFill>
        <p:spPr>
          <a:xfrm>
            <a:off x="629960" y="2164318"/>
            <a:ext cx="6606540" cy="1143000"/>
          </a:xfrm>
          <a:prstGeom prst="rect">
            <a:avLst/>
          </a:prstGeom>
        </p:spPr>
      </p:pic>
      <p:sp>
        <p:nvSpPr>
          <p:cNvPr id="5" name="Text 2"/>
          <p:cNvSpPr/>
          <p:nvPr/>
        </p:nvSpPr>
        <p:spPr>
          <a:xfrm>
            <a:off x="787360" y="2794159"/>
            <a:ext cx="3436263" cy="246102"/>
          </a:xfrm>
          <a:prstGeom prst="rect">
            <a:avLst/>
          </a:prstGeom>
          <a:noFill/>
          <a:ln/>
        </p:spPr>
        <p:txBody>
          <a:bodyPr wrap="none" lIns="0" tIns="0" rIns="0" bIns="0" rtlCol="0" anchor="t"/>
          <a:lstStyle/>
          <a:p>
            <a:pPr algn="l" indent="0" marL="0">
              <a:lnSpc>
                <a:spcPts val="1900"/>
              </a:lnSpc>
              <a:buNone/>
            </a:pPr>
            <a:r>
              <a:rPr lang="en-US" sz="1550" b="1" dirty="0">
                <a:solidFill>
                  <a:srgbClr val="000000"/>
                </a:solidFill>
                <a:latin typeface="Inter Bold" pitchFamily="34" charset="0"/>
                <a:ea typeface="Inter Bold" pitchFamily="34" charset="-122"/>
                <a:cs typeface="Inter Bold" pitchFamily="34" charset="-120"/>
              </a:rPr>
              <a:t>Week 1: Diagnose Denominator Bias</a:t>
            </a:r>
            <a:endParaRPr lang="en-US" sz="1550" dirty="0"/>
          </a:p>
        </p:txBody>
      </p:sp>
      <p:sp>
        <p:nvSpPr>
          <p:cNvPr id="6" name="Text 3"/>
          <p:cNvSpPr/>
          <p:nvPr/>
        </p:nvSpPr>
        <p:spPr>
          <a:xfrm>
            <a:off x="787360" y="3134678"/>
            <a:ext cx="6291739" cy="755809"/>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Friday diagnostic reveals Nomsa consistently selects "⅗ &gt; ¾ because 5 &gt; 3." Platform flags denominator confusion. Teacher sees the pattern Saturday morning alongside 8 other learners with the same misconception.</a:t>
            </a:r>
            <a:endParaRPr lang="en-US" sz="1200" dirty="0"/>
          </a:p>
        </p:txBody>
      </p:sp>
      <p:pic>
        <p:nvPicPr>
          <p:cNvPr id="7" name="Image 1" descr="preencoded.png">    </p:cNvPr>
          <p:cNvPicPr>
            <a:picLocks noChangeAspect="1"/>
          </p:cNvPicPr>
          <p:nvPr/>
        </p:nvPicPr>
        <p:blipFill>
          <a:blip r:embed="rId2"/>
          <a:stretch>
            <a:fillRect/>
          </a:stretch>
        </p:blipFill>
        <p:spPr>
          <a:xfrm>
            <a:off x="7393900" y="1928098"/>
            <a:ext cx="6606540" cy="1143000"/>
          </a:xfrm>
          <a:prstGeom prst="rect">
            <a:avLst/>
          </a:prstGeom>
        </p:spPr>
      </p:pic>
      <p:sp>
        <p:nvSpPr>
          <p:cNvPr id="8" name="Text 4"/>
          <p:cNvSpPr/>
          <p:nvPr/>
        </p:nvSpPr>
        <p:spPr>
          <a:xfrm>
            <a:off x="7551301" y="2557939"/>
            <a:ext cx="4545092" cy="246102"/>
          </a:xfrm>
          <a:prstGeom prst="rect">
            <a:avLst/>
          </a:prstGeom>
          <a:noFill/>
          <a:ln/>
        </p:spPr>
        <p:txBody>
          <a:bodyPr wrap="none" lIns="0" tIns="0" rIns="0" bIns="0" rtlCol="0" anchor="t"/>
          <a:lstStyle/>
          <a:p>
            <a:pPr algn="l" indent="0" marL="0">
              <a:lnSpc>
                <a:spcPts val="1900"/>
              </a:lnSpc>
              <a:buNone/>
            </a:pPr>
            <a:r>
              <a:rPr lang="en-US" sz="1550" b="1" dirty="0">
                <a:solidFill>
                  <a:srgbClr val="000000"/>
                </a:solidFill>
                <a:latin typeface="Inter Bold" pitchFamily="34" charset="0"/>
                <a:ea typeface="Inter Bold" pitchFamily="34" charset="-122"/>
                <a:cs typeface="Inter Bold" pitchFamily="34" charset="-120"/>
              </a:rPr>
              <a:t>Week 2: Bars &amp; Number Line with Local Context</a:t>
            </a:r>
            <a:endParaRPr lang="en-US" sz="1550" dirty="0"/>
          </a:p>
        </p:txBody>
      </p:sp>
      <p:sp>
        <p:nvSpPr>
          <p:cNvPr id="9" name="Text 5"/>
          <p:cNvSpPr/>
          <p:nvPr/>
        </p:nvSpPr>
        <p:spPr>
          <a:xfrm>
            <a:off x="7551301" y="2898457"/>
            <a:ext cx="6291739" cy="755809"/>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Monday mini-lesson uses bar models showing chocolate bars divided into thirds vs. fifths. Wednesday SI session reinforces with number line and taxi fare examples (R15 trip split 3 ways vs. 5 ways). Nomsa begins to see piece size matters.</a:t>
            </a:r>
            <a:endParaRPr lang="en-US" sz="1200" dirty="0"/>
          </a:p>
        </p:txBody>
      </p:sp>
      <p:pic>
        <p:nvPicPr>
          <p:cNvPr id="10" name="Image 2" descr="preencoded.png">    </p:cNvPr>
          <p:cNvPicPr>
            <a:picLocks noChangeAspect="1"/>
          </p:cNvPicPr>
          <p:nvPr/>
        </p:nvPicPr>
        <p:blipFill>
          <a:blip r:embed="rId3"/>
          <a:stretch>
            <a:fillRect/>
          </a:stretch>
        </p:blipFill>
        <p:spPr>
          <a:xfrm>
            <a:off x="629960" y="4441508"/>
            <a:ext cx="6606540" cy="1143000"/>
          </a:xfrm>
          <a:prstGeom prst="rect">
            <a:avLst/>
          </a:prstGeom>
        </p:spPr>
      </p:pic>
      <p:sp>
        <p:nvSpPr>
          <p:cNvPr id="11" name="Text 6"/>
          <p:cNvSpPr/>
          <p:nvPr/>
        </p:nvSpPr>
        <p:spPr>
          <a:xfrm>
            <a:off x="787360" y="5071348"/>
            <a:ext cx="3677841" cy="246102"/>
          </a:xfrm>
          <a:prstGeom prst="rect">
            <a:avLst/>
          </a:prstGeom>
          <a:noFill/>
          <a:ln/>
        </p:spPr>
        <p:txBody>
          <a:bodyPr wrap="none" lIns="0" tIns="0" rIns="0" bIns="0" rtlCol="0" anchor="t"/>
          <a:lstStyle/>
          <a:p>
            <a:pPr algn="l" indent="0" marL="0">
              <a:lnSpc>
                <a:spcPts val="1900"/>
              </a:lnSpc>
              <a:buNone/>
            </a:pPr>
            <a:r>
              <a:rPr lang="en-US" sz="1550" b="1" dirty="0">
                <a:solidFill>
                  <a:srgbClr val="000000"/>
                </a:solidFill>
                <a:latin typeface="Inter Bold" pitchFamily="34" charset="0"/>
                <a:ea typeface="Inter Bold" pitchFamily="34" charset="-122"/>
                <a:cs typeface="Inter Bold" pitchFamily="34" charset="-120"/>
              </a:rPr>
              <a:t>Week 3: Equivalence &amp; Contrast Tasks</a:t>
            </a:r>
            <a:endParaRPr lang="en-US" sz="1550" dirty="0"/>
          </a:p>
        </p:txBody>
      </p:sp>
      <p:sp>
        <p:nvSpPr>
          <p:cNvPr id="12" name="Text 7"/>
          <p:cNvSpPr/>
          <p:nvPr/>
        </p:nvSpPr>
        <p:spPr>
          <a:xfrm>
            <a:off x="787360" y="5411867"/>
            <a:ext cx="6291739" cy="755809"/>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Friday re-check shows Nomsa correctly compares ⅔ and ⅗ using visuals. New focus: equivalence (why ½ = 2/4). Contrast tasks prevent rule-chasing: "Does ⅓ = 2/6? Draw it; don't just multiply."</a:t>
            </a:r>
            <a:endParaRPr lang="en-US" sz="1200" dirty="0"/>
          </a:p>
        </p:txBody>
      </p:sp>
      <p:pic>
        <p:nvPicPr>
          <p:cNvPr id="13" name="Image 3" descr="preencoded.png">    </p:cNvPr>
          <p:cNvPicPr>
            <a:picLocks noChangeAspect="1"/>
          </p:cNvPicPr>
          <p:nvPr/>
        </p:nvPicPr>
        <p:blipFill>
          <a:blip r:embed="rId4"/>
          <a:stretch>
            <a:fillRect/>
          </a:stretch>
        </p:blipFill>
        <p:spPr>
          <a:xfrm>
            <a:off x="7393900" y="4205288"/>
            <a:ext cx="6606540" cy="1143000"/>
          </a:xfrm>
          <a:prstGeom prst="rect">
            <a:avLst/>
          </a:prstGeom>
        </p:spPr>
      </p:pic>
      <p:sp>
        <p:nvSpPr>
          <p:cNvPr id="14" name="Text 8"/>
          <p:cNvSpPr/>
          <p:nvPr/>
        </p:nvSpPr>
        <p:spPr>
          <a:xfrm>
            <a:off x="7551301" y="4835128"/>
            <a:ext cx="4646414" cy="246102"/>
          </a:xfrm>
          <a:prstGeom prst="rect">
            <a:avLst/>
          </a:prstGeom>
          <a:noFill/>
          <a:ln/>
        </p:spPr>
        <p:txBody>
          <a:bodyPr wrap="none" lIns="0" tIns="0" rIns="0" bIns="0" rtlCol="0" anchor="t"/>
          <a:lstStyle/>
          <a:p>
            <a:pPr algn="l" indent="0" marL="0">
              <a:lnSpc>
                <a:spcPts val="1900"/>
              </a:lnSpc>
              <a:buNone/>
            </a:pPr>
            <a:r>
              <a:rPr lang="en-US" sz="1550" b="1" dirty="0">
                <a:solidFill>
                  <a:srgbClr val="000000"/>
                </a:solidFill>
                <a:latin typeface="Inter Bold" pitchFamily="34" charset="0"/>
                <a:ea typeface="Inter Bold" pitchFamily="34" charset="-122"/>
                <a:cs typeface="Inter Bold" pitchFamily="34" charset="-120"/>
              </a:rPr>
              <a:t>Week 4: Transfer to Budgeting; Risk Shifts Down</a:t>
            </a:r>
            <a:endParaRPr lang="en-US" sz="1550" dirty="0"/>
          </a:p>
        </p:txBody>
      </p:sp>
      <p:sp>
        <p:nvSpPr>
          <p:cNvPr id="15" name="Text 9"/>
          <p:cNvSpPr/>
          <p:nvPr/>
        </p:nvSpPr>
        <p:spPr>
          <a:xfrm>
            <a:off x="7551301" y="5175647"/>
            <a:ext cx="6291739" cy="755809"/>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Nomsa applies fraction understanding to budget allocation problem (⅖ on transport, ⅓ on food). No longer flagged as at-risk on foundational fraction concepts. Teacher notes successful strategy for next term.</a:t>
            </a:r>
            <a:endParaRPr lang="en-US" sz="1200" dirty="0"/>
          </a:p>
        </p:txBody>
      </p:sp>
      <p:sp>
        <p:nvSpPr>
          <p:cNvPr id="16" name="Text 10"/>
          <p:cNvSpPr/>
          <p:nvPr/>
        </p:nvSpPr>
        <p:spPr>
          <a:xfrm>
            <a:off x="866180" y="6679406"/>
            <a:ext cx="13134261" cy="503873"/>
          </a:xfrm>
          <a:prstGeom prst="rect">
            <a:avLst/>
          </a:prstGeom>
          <a:noFill/>
          <a:ln/>
        </p:spPr>
        <p:txBody>
          <a:bodyPr wrap="square" lIns="0" tIns="0" rIns="0" bIns="0" rtlCol="0" anchor="t"/>
          <a:lstStyle/>
          <a:p>
            <a:pPr algn="l" indent="0" marL="0">
              <a:lnSpc>
                <a:spcPts val="1950"/>
              </a:lnSpc>
              <a:buNone/>
            </a:pPr>
            <a:r>
              <a:rPr lang="en-US" sz="1200" i="1" dirty="0">
                <a:solidFill>
                  <a:srgbClr val="000000"/>
                </a:solidFill>
                <a:latin typeface="Nunito Sans" pitchFamily="34" charset="0"/>
                <a:ea typeface="Nunito Sans" pitchFamily="34" charset="-122"/>
                <a:cs typeface="Nunito Sans" pitchFamily="34" charset="-120"/>
              </a:rPr>
              <a:t>"The difference wasn't magic—it was </a:t>
            </a:r>
            <a:pPr algn="l" indent="0" marL="0">
              <a:lnSpc>
                <a:spcPts val="1950"/>
              </a:lnSpc>
              <a:buNone/>
            </a:pPr>
            <a:r>
              <a:rPr lang="en-US" sz="1200" b="1" i="1" dirty="0">
                <a:solidFill>
                  <a:srgbClr val="000000"/>
                </a:solidFill>
                <a:latin typeface="Nunito Sans" pitchFamily="34" charset="0"/>
                <a:ea typeface="Nunito Sans" pitchFamily="34" charset="-122"/>
                <a:cs typeface="Nunito Sans" pitchFamily="34" charset="-120"/>
              </a:rPr>
              <a:t>speed and precision</a:t>
            </a:r>
            <a:pPr algn="l" indent="0" marL="0">
              <a:lnSpc>
                <a:spcPts val="1950"/>
              </a:lnSpc>
              <a:buNone/>
            </a:pPr>
            <a:r>
              <a:rPr lang="en-US" sz="1200" i="1" dirty="0">
                <a:solidFill>
                  <a:srgbClr val="000000"/>
                </a:solidFill>
                <a:latin typeface="Nunito Sans" pitchFamily="34" charset="0"/>
                <a:ea typeface="Nunito Sans" pitchFamily="34" charset="-122"/>
                <a:cs typeface="Nunito Sans" pitchFamily="34" charset="-120"/>
              </a:rPr>
              <a:t>. We caught the confusion early, named it clearly, and gave Nomsa the visual tools to rebuild her understanding before it compounded."</a:t>
            </a:r>
            <a:endParaRPr lang="en-US" sz="1200" dirty="0"/>
          </a:p>
        </p:txBody>
      </p:sp>
      <p:sp>
        <p:nvSpPr>
          <p:cNvPr id="17" name="Text 11"/>
          <p:cNvSpPr/>
          <p:nvPr/>
        </p:nvSpPr>
        <p:spPr>
          <a:xfrm>
            <a:off x="866180" y="7360444"/>
            <a:ext cx="13134261" cy="251936"/>
          </a:xfrm>
          <a:prstGeom prst="rect">
            <a:avLst/>
          </a:prstGeom>
          <a:noFill/>
          <a:ln/>
        </p:spPr>
        <p:txBody>
          <a:bodyPr wrap="non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—Nomsa's teacher</a:t>
            </a:r>
            <a:endParaRPr lang="en-US" sz="1200" dirty="0"/>
          </a:p>
        </p:txBody>
      </p:sp>
      <p:sp>
        <p:nvSpPr>
          <p:cNvPr id="18" name="Shape 12"/>
          <p:cNvSpPr/>
          <p:nvPr/>
        </p:nvSpPr>
        <p:spPr>
          <a:xfrm>
            <a:off x="629960" y="6502241"/>
            <a:ext cx="22860" cy="1287304"/>
          </a:xfrm>
          <a:prstGeom prst="rect">
            <a:avLst/>
          </a:prstGeom>
          <a:solidFill>
            <a:srgbClr val="3A549E"/>
          </a:solidFill>
          <a:ln/>
        </p:spPr>
        <p:txBody>
          <a:body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83776" y="604480"/>
            <a:ext cx="5335072" cy="534233"/>
          </a:xfrm>
          <a:prstGeom prst="rect">
            <a:avLst/>
          </a:prstGeom>
          <a:noFill/>
          <a:ln/>
        </p:spPr>
        <p:txBody>
          <a:bodyPr wrap="none" lIns="0" tIns="0" rIns="0" bIns="0" rtlCol="0" anchor="t"/>
          <a:lstStyle/>
          <a:p>
            <a:pPr algn="l" indent="0" marL="0">
              <a:lnSpc>
                <a:spcPts val="4200"/>
              </a:lnSpc>
              <a:buNone/>
            </a:pPr>
            <a:r>
              <a:rPr lang="en-US" sz="3350" b="1" dirty="0">
                <a:solidFill>
                  <a:srgbClr val="000000"/>
                </a:solidFill>
                <a:latin typeface="Inter Bold" pitchFamily="34" charset="0"/>
                <a:ea typeface="Inter Bold" pitchFamily="34" charset="-122"/>
                <a:cs typeface="Inter Bold" pitchFamily="34" charset="-120"/>
              </a:rPr>
              <a:t>Implementation Roadmap</a:t>
            </a:r>
            <a:endParaRPr lang="en-US" sz="3350" dirty="0"/>
          </a:p>
        </p:txBody>
      </p:sp>
      <p:sp>
        <p:nvSpPr>
          <p:cNvPr id="3" name="Text 1"/>
          <p:cNvSpPr/>
          <p:nvPr/>
        </p:nvSpPr>
        <p:spPr>
          <a:xfrm>
            <a:off x="683776" y="1480542"/>
            <a:ext cx="13262848" cy="546973"/>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Scaling doesn't mean "everything, everywhere, all at once." It means </a:t>
            </a:r>
            <a:pPr algn="l" indent="0" marL="0">
              <a:lnSpc>
                <a:spcPts val="2150"/>
              </a:lnSpc>
              <a:buNone/>
            </a:pPr>
            <a:r>
              <a:rPr lang="en-US" sz="1300" b="1" dirty="0">
                <a:solidFill>
                  <a:srgbClr val="000000"/>
                </a:solidFill>
                <a:latin typeface="Nunito Sans" pitchFamily="34" charset="0"/>
                <a:ea typeface="Nunito Sans" pitchFamily="34" charset="-122"/>
                <a:cs typeface="Nunito Sans" pitchFamily="34" charset="-120"/>
              </a:rPr>
              <a:t>disciplined iteration</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—start small, learn fast, expand what works. This roadmap provides a proven pathway from pilot to program-wide adoption.</a:t>
            </a:r>
            <a:endParaRPr lang="en-US" sz="1300" dirty="0"/>
          </a:p>
        </p:txBody>
      </p:sp>
      <p:sp>
        <p:nvSpPr>
          <p:cNvPr id="4" name="Text 2"/>
          <p:cNvSpPr/>
          <p:nvPr/>
        </p:nvSpPr>
        <p:spPr>
          <a:xfrm>
            <a:off x="683776" y="2219801"/>
            <a:ext cx="170855" cy="213598"/>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Inter Light" pitchFamily="34" charset="0"/>
                <a:ea typeface="Inter Light" pitchFamily="34" charset="-122"/>
                <a:cs typeface="Inter Light" pitchFamily="34" charset="-120"/>
              </a:rPr>
              <a:t>01</a:t>
            </a:r>
            <a:endParaRPr lang="en-US" sz="1300" dirty="0"/>
          </a:p>
        </p:txBody>
      </p:sp>
      <p:sp>
        <p:nvSpPr>
          <p:cNvPr id="5" name="Shape 3"/>
          <p:cNvSpPr/>
          <p:nvPr/>
        </p:nvSpPr>
        <p:spPr>
          <a:xfrm>
            <a:off x="683776" y="2487335"/>
            <a:ext cx="6545937" cy="22860"/>
          </a:xfrm>
          <a:prstGeom prst="rect">
            <a:avLst/>
          </a:prstGeom>
          <a:solidFill>
            <a:srgbClr val="3A549E"/>
          </a:solidFill>
          <a:ln/>
        </p:spPr>
        <p:txBody>
          <a:bodyPr/>
          <a:p/>
        </p:txBody>
      </p:sp>
      <p:sp>
        <p:nvSpPr>
          <p:cNvPr id="6" name="Text 4"/>
          <p:cNvSpPr/>
          <p:nvPr/>
        </p:nvSpPr>
        <p:spPr>
          <a:xfrm>
            <a:off x="683776" y="2618423"/>
            <a:ext cx="3618905"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Phase 1: Focused Pilot (Weeks 1-4)</a:t>
            </a:r>
            <a:endParaRPr lang="en-US" sz="1650" dirty="0"/>
          </a:p>
        </p:txBody>
      </p:sp>
      <p:sp>
        <p:nvSpPr>
          <p:cNvPr id="7" name="Text 5"/>
          <p:cNvSpPr/>
          <p:nvPr/>
        </p:nvSpPr>
        <p:spPr>
          <a:xfrm>
            <a:off x="683776" y="2987993"/>
            <a:ext cx="6545937" cy="820460"/>
          </a:xfrm>
          <a:prstGeom prst="rect">
            <a:avLst/>
          </a:prstGeom>
          <a:noFill/>
          <a:ln/>
        </p:spPr>
        <p:txBody>
          <a:bodyPr wrap="square" lIns="0" tIns="0" rIns="0" bIns="0" rtlCol="0" anchor="t"/>
          <a:lstStyle/>
          <a:p>
            <a:pPr algn="l" indent="0" marL="0">
              <a:lnSpc>
                <a:spcPts val="2150"/>
              </a:lnSpc>
              <a:buNone/>
            </a:pPr>
            <a:r>
              <a:rPr lang="en-US" sz="1300" b="1" dirty="0">
                <a:solidFill>
                  <a:srgbClr val="000000"/>
                </a:solidFill>
                <a:latin typeface="Nunito Sans" pitchFamily="34" charset="0"/>
                <a:ea typeface="Nunito Sans" pitchFamily="34" charset="-122"/>
                <a:cs typeface="Nunito Sans" pitchFamily="34" charset="-120"/>
              </a:rPr>
              <a:t>One cohort, one skill, one pathway.</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Select a single mathematics class and focus on one high-leverage topic (e.g., fraction comparison). Implement full diagnostic-intervention-reflection cycle. Track time-to-intervention and immediate mastery lift.</a:t>
            </a:r>
            <a:endParaRPr lang="en-US" sz="1300" dirty="0"/>
          </a:p>
        </p:txBody>
      </p:sp>
      <p:sp>
        <p:nvSpPr>
          <p:cNvPr id="8" name="Text 6"/>
          <p:cNvSpPr/>
          <p:nvPr/>
        </p:nvSpPr>
        <p:spPr>
          <a:xfrm>
            <a:off x="7400568" y="2219801"/>
            <a:ext cx="170855" cy="213598"/>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Inter Light" pitchFamily="34" charset="0"/>
                <a:ea typeface="Inter Light" pitchFamily="34" charset="-122"/>
                <a:cs typeface="Inter Light" pitchFamily="34" charset="-120"/>
              </a:rPr>
              <a:t>02</a:t>
            </a:r>
            <a:endParaRPr lang="en-US" sz="1300" dirty="0"/>
          </a:p>
        </p:txBody>
      </p:sp>
      <p:sp>
        <p:nvSpPr>
          <p:cNvPr id="9" name="Shape 7"/>
          <p:cNvSpPr/>
          <p:nvPr/>
        </p:nvSpPr>
        <p:spPr>
          <a:xfrm>
            <a:off x="7400568" y="2487335"/>
            <a:ext cx="6546056" cy="22860"/>
          </a:xfrm>
          <a:prstGeom prst="rect">
            <a:avLst/>
          </a:prstGeom>
          <a:solidFill>
            <a:srgbClr val="3A549E"/>
          </a:solidFill>
          <a:ln/>
        </p:spPr>
        <p:txBody>
          <a:bodyPr/>
          <a:p/>
        </p:txBody>
      </p:sp>
      <p:sp>
        <p:nvSpPr>
          <p:cNvPr id="10" name="Text 8"/>
          <p:cNvSpPr/>
          <p:nvPr/>
        </p:nvSpPr>
        <p:spPr>
          <a:xfrm>
            <a:off x="7400568" y="2618423"/>
            <a:ext cx="4284107"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Phase 2: Document &amp; Refine (Weeks 5-8)</a:t>
            </a:r>
            <a:endParaRPr lang="en-US" sz="1650" dirty="0"/>
          </a:p>
        </p:txBody>
      </p:sp>
      <p:sp>
        <p:nvSpPr>
          <p:cNvPr id="11" name="Text 9"/>
          <p:cNvSpPr/>
          <p:nvPr/>
        </p:nvSpPr>
        <p:spPr>
          <a:xfrm>
            <a:off x="7400568" y="2987993"/>
            <a:ext cx="6546056" cy="820460"/>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Capture teacher reflections: which representations landed, where learners got stuck, what took longer than expected. Adjust mini-lesson materials, diagnostic item quality, and support coordination logistics based on frontline experience.</a:t>
            </a:r>
            <a:endParaRPr lang="en-US" sz="1300" dirty="0"/>
          </a:p>
        </p:txBody>
      </p:sp>
      <p:sp>
        <p:nvSpPr>
          <p:cNvPr id="12" name="Text 10"/>
          <p:cNvSpPr/>
          <p:nvPr/>
        </p:nvSpPr>
        <p:spPr>
          <a:xfrm>
            <a:off x="683776" y="4107418"/>
            <a:ext cx="170855" cy="213598"/>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Inter Light" pitchFamily="34" charset="0"/>
                <a:ea typeface="Inter Light" pitchFamily="34" charset="-122"/>
                <a:cs typeface="Inter Light" pitchFamily="34" charset="-120"/>
              </a:rPr>
              <a:t>03</a:t>
            </a:r>
            <a:endParaRPr lang="en-US" sz="1300" dirty="0"/>
          </a:p>
        </p:txBody>
      </p:sp>
      <p:sp>
        <p:nvSpPr>
          <p:cNvPr id="13" name="Shape 11"/>
          <p:cNvSpPr/>
          <p:nvPr/>
        </p:nvSpPr>
        <p:spPr>
          <a:xfrm>
            <a:off x="683776" y="4374952"/>
            <a:ext cx="6545937" cy="22860"/>
          </a:xfrm>
          <a:prstGeom prst="rect">
            <a:avLst/>
          </a:prstGeom>
          <a:solidFill>
            <a:srgbClr val="3A549E"/>
          </a:solidFill>
          <a:ln/>
        </p:spPr>
        <p:txBody>
          <a:bodyPr/>
          <a:p/>
        </p:txBody>
      </p:sp>
      <p:sp>
        <p:nvSpPr>
          <p:cNvPr id="14" name="Text 12"/>
          <p:cNvSpPr/>
          <p:nvPr/>
        </p:nvSpPr>
        <p:spPr>
          <a:xfrm>
            <a:off x="683776" y="4506039"/>
            <a:ext cx="4577239"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Phase 3: Measured Expansion (Weeks 9-12)</a:t>
            </a:r>
            <a:endParaRPr lang="en-US" sz="1650" dirty="0"/>
          </a:p>
        </p:txBody>
      </p:sp>
      <p:sp>
        <p:nvSpPr>
          <p:cNvPr id="15" name="Text 13"/>
          <p:cNvSpPr/>
          <p:nvPr/>
        </p:nvSpPr>
        <p:spPr>
          <a:xfrm>
            <a:off x="683776" y="4875609"/>
            <a:ext cx="6545937" cy="820460"/>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Add 2-3 more classes and topics. Introduce disaggregated tracking—are equity gaps narrowing or widening? Begin building institutional memory: which strategies transfer across contexts, which require adaptation?</a:t>
            </a:r>
            <a:endParaRPr lang="en-US" sz="1300" dirty="0"/>
          </a:p>
        </p:txBody>
      </p:sp>
      <p:sp>
        <p:nvSpPr>
          <p:cNvPr id="16" name="Text 14"/>
          <p:cNvSpPr/>
          <p:nvPr/>
        </p:nvSpPr>
        <p:spPr>
          <a:xfrm>
            <a:off x="7400568" y="4107418"/>
            <a:ext cx="170855" cy="213598"/>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Inter Light" pitchFamily="34" charset="0"/>
                <a:ea typeface="Inter Light" pitchFamily="34" charset="-122"/>
                <a:cs typeface="Inter Light" pitchFamily="34" charset="-120"/>
              </a:rPr>
              <a:t>04</a:t>
            </a:r>
            <a:endParaRPr lang="en-US" sz="1300" dirty="0"/>
          </a:p>
        </p:txBody>
      </p:sp>
      <p:sp>
        <p:nvSpPr>
          <p:cNvPr id="17" name="Shape 15"/>
          <p:cNvSpPr/>
          <p:nvPr/>
        </p:nvSpPr>
        <p:spPr>
          <a:xfrm>
            <a:off x="7400568" y="4374952"/>
            <a:ext cx="6546056" cy="22860"/>
          </a:xfrm>
          <a:prstGeom prst="rect">
            <a:avLst/>
          </a:prstGeom>
          <a:solidFill>
            <a:srgbClr val="3A549E"/>
          </a:solidFill>
          <a:ln/>
        </p:spPr>
        <p:txBody>
          <a:bodyPr/>
          <a:p/>
        </p:txBody>
      </p:sp>
      <p:sp>
        <p:nvSpPr>
          <p:cNvPr id="18" name="Text 16"/>
          <p:cNvSpPr/>
          <p:nvPr/>
        </p:nvSpPr>
        <p:spPr>
          <a:xfrm>
            <a:off x="7400568" y="4506039"/>
            <a:ext cx="4697492"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Phase 4: Programmatic Integration (Term 2+)</a:t>
            </a:r>
            <a:endParaRPr lang="en-US" sz="1650" dirty="0"/>
          </a:p>
        </p:txBody>
      </p:sp>
      <p:sp>
        <p:nvSpPr>
          <p:cNvPr id="19" name="Text 17"/>
          <p:cNvSpPr/>
          <p:nvPr/>
        </p:nvSpPr>
        <p:spPr>
          <a:xfrm>
            <a:off x="7400568" y="4875609"/>
            <a:ext cx="6546056" cy="820460"/>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Scale to full cohort with continuous quality monitoring. Integrate with existing academic support structures, formal assessment calendars, and faculty development programs. Share success stories and challenges transparently.</a:t>
            </a:r>
            <a:endParaRPr lang="en-US" sz="1300" dirty="0"/>
          </a:p>
        </p:txBody>
      </p:sp>
      <p:sp>
        <p:nvSpPr>
          <p:cNvPr id="20" name="Text 18"/>
          <p:cNvSpPr/>
          <p:nvPr/>
        </p:nvSpPr>
        <p:spPr>
          <a:xfrm>
            <a:off x="683776" y="6187321"/>
            <a:ext cx="2137053"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Track 3 Metrics</a:t>
            </a:r>
            <a:endParaRPr lang="en-US" sz="1650" dirty="0"/>
          </a:p>
        </p:txBody>
      </p:sp>
      <p:sp>
        <p:nvSpPr>
          <p:cNvPr id="21" name="Text 19"/>
          <p:cNvSpPr/>
          <p:nvPr/>
        </p:nvSpPr>
        <p:spPr>
          <a:xfrm>
            <a:off x="683776" y="6625233"/>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Time-to-intervention (≤7 days)</a:t>
            </a:r>
            <a:endParaRPr lang="en-US" sz="1300" dirty="0"/>
          </a:p>
        </p:txBody>
      </p:sp>
      <p:sp>
        <p:nvSpPr>
          <p:cNvPr id="22" name="Text 20"/>
          <p:cNvSpPr/>
          <p:nvPr/>
        </p:nvSpPr>
        <p:spPr>
          <a:xfrm>
            <a:off x="683776" y="6958489"/>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Mastery lift on targeted skills</a:t>
            </a:r>
            <a:endParaRPr lang="en-US" sz="1300" dirty="0"/>
          </a:p>
        </p:txBody>
      </p:sp>
      <p:sp>
        <p:nvSpPr>
          <p:cNvPr id="23" name="Text 21"/>
          <p:cNvSpPr/>
          <p:nvPr/>
        </p:nvSpPr>
        <p:spPr>
          <a:xfrm>
            <a:off x="683776" y="7291745"/>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Risk share reduction (disaggregated)</a:t>
            </a:r>
            <a:endParaRPr lang="en-US" sz="1300" dirty="0"/>
          </a:p>
        </p:txBody>
      </p:sp>
      <p:sp>
        <p:nvSpPr>
          <p:cNvPr id="24" name="Text 22"/>
          <p:cNvSpPr/>
          <p:nvPr/>
        </p:nvSpPr>
        <p:spPr>
          <a:xfrm>
            <a:off x="5205651" y="6187321"/>
            <a:ext cx="2727841"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Document Teacher Moves</a:t>
            </a:r>
            <a:endParaRPr lang="en-US" sz="1650" dirty="0"/>
          </a:p>
        </p:txBody>
      </p:sp>
      <p:sp>
        <p:nvSpPr>
          <p:cNvPr id="25" name="Text 23"/>
          <p:cNvSpPr/>
          <p:nvPr/>
        </p:nvSpPr>
        <p:spPr>
          <a:xfrm>
            <a:off x="5205651" y="6625233"/>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Which visuals worked best</a:t>
            </a:r>
            <a:endParaRPr lang="en-US" sz="1300" dirty="0"/>
          </a:p>
        </p:txBody>
      </p:sp>
      <p:sp>
        <p:nvSpPr>
          <p:cNvPr id="26" name="Text 24"/>
          <p:cNvSpPr/>
          <p:nvPr/>
        </p:nvSpPr>
        <p:spPr>
          <a:xfrm>
            <a:off x="5205651" y="6958489"/>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Grouping strategies that succeeded</a:t>
            </a:r>
            <a:endParaRPr lang="en-US" sz="1300" dirty="0"/>
          </a:p>
        </p:txBody>
      </p:sp>
      <p:sp>
        <p:nvSpPr>
          <p:cNvPr id="27" name="Text 25"/>
          <p:cNvSpPr/>
          <p:nvPr/>
        </p:nvSpPr>
        <p:spPr>
          <a:xfrm>
            <a:off x="5205651" y="7291745"/>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Time management adjustments</a:t>
            </a:r>
            <a:endParaRPr lang="en-US" sz="1300" dirty="0"/>
          </a:p>
        </p:txBody>
      </p:sp>
      <p:sp>
        <p:nvSpPr>
          <p:cNvPr id="28" name="Text 26"/>
          <p:cNvSpPr/>
          <p:nvPr/>
        </p:nvSpPr>
        <p:spPr>
          <a:xfrm>
            <a:off x="9727525" y="6187321"/>
            <a:ext cx="2137053"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Scale What Works</a:t>
            </a:r>
            <a:endParaRPr lang="en-US" sz="1650" dirty="0"/>
          </a:p>
        </p:txBody>
      </p:sp>
      <p:sp>
        <p:nvSpPr>
          <p:cNvPr id="29" name="Text 27"/>
          <p:cNvSpPr/>
          <p:nvPr/>
        </p:nvSpPr>
        <p:spPr>
          <a:xfrm>
            <a:off x="9727525" y="6625233"/>
            <a:ext cx="4234101"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Replicate high-impact pathways</a:t>
            </a:r>
            <a:endParaRPr lang="en-US" sz="1300" dirty="0"/>
          </a:p>
        </p:txBody>
      </p:sp>
      <p:sp>
        <p:nvSpPr>
          <p:cNvPr id="30" name="Text 28"/>
          <p:cNvSpPr/>
          <p:nvPr/>
        </p:nvSpPr>
        <p:spPr>
          <a:xfrm>
            <a:off x="9727525" y="6958489"/>
            <a:ext cx="4234101"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Share materials across faculty</a:t>
            </a:r>
            <a:endParaRPr lang="en-US" sz="1300" dirty="0"/>
          </a:p>
        </p:txBody>
      </p:sp>
      <p:sp>
        <p:nvSpPr>
          <p:cNvPr id="31" name="Text 29"/>
          <p:cNvSpPr/>
          <p:nvPr/>
        </p:nvSpPr>
        <p:spPr>
          <a:xfrm>
            <a:off x="9727525" y="7291745"/>
            <a:ext cx="4234101"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Refine based on evidence</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95419" y="340638"/>
            <a:ext cx="3097054" cy="387072"/>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Risks &amp; Mitigations</a:t>
            </a:r>
            <a:endParaRPr lang="en-US" sz="2400" dirty="0"/>
          </a:p>
        </p:txBody>
      </p:sp>
      <p:sp>
        <p:nvSpPr>
          <p:cNvPr id="3" name="Text 1"/>
          <p:cNvSpPr/>
          <p:nvPr/>
        </p:nvSpPr>
        <p:spPr>
          <a:xfrm>
            <a:off x="495419" y="975360"/>
            <a:ext cx="13639562" cy="198120"/>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No intervention is risk-free. Anticipating challenges and designing mitigations into the system from day one increases the likelihood of sustainable, equitable impact.</a:t>
            </a:r>
            <a:endParaRPr lang="en-US" sz="950" dirty="0"/>
          </a:p>
        </p:txBody>
      </p:sp>
      <p:pic>
        <p:nvPicPr>
          <p:cNvPr id="4" name="Image 0" descr="preencoded.png">    </p:cNvPr>
          <p:cNvPicPr>
            <a:picLocks noChangeAspect="1"/>
          </p:cNvPicPr>
          <p:nvPr/>
        </p:nvPicPr>
        <p:blipFill>
          <a:blip r:embed="rId1"/>
          <a:stretch>
            <a:fillRect/>
          </a:stretch>
        </p:blipFill>
        <p:spPr>
          <a:xfrm>
            <a:off x="495419" y="1312783"/>
            <a:ext cx="4443293" cy="4443293"/>
          </a:xfrm>
          <a:prstGeom prst="rect">
            <a:avLst/>
          </a:prstGeom>
        </p:spPr>
      </p:pic>
      <p:sp>
        <p:nvSpPr>
          <p:cNvPr id="5" name="Text 2"/>
          <p:cNvSpPr/>
          <p:nvPr/>
        </p:nvSpPr>
        <p:spPr>
          <a:xfrm>
            <a:off x="495419" y="5879902"/>
            <a:ext cx="1548527" cy="193596"/>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Risk: Data Overload</a:t>
            </a:r>
            <a:endParaRPr lang="en-US" sz="1200" dirty="0"/>
          </a:p>
        </p:txBody>
      </p:sp>
      <p:sp>
        <p:nvSpPr>
          <p:cNvPr id="6" name="Text 3"/>
          <p:cNvSpPr/>
          <p:nvPr/>
        </p:nvSpPr>
        <p:spPr>
          <a:xfrm>
            <a:off x="495419" y="6147792"/>
            <a:ext cx="4443293" cy="594360"/>
          </a:xfrm>
          <a:prstGeom prst="rect">
            <a:avLst/>
          </a:prstGeom>
          <a:noFill/>
          <a:ln/>
        </p:spPr>
        <p:txBody>
          <a:bodyPr wrap="square" lIns="0" tIns="0" rIns="0" bIns="0" rtlCol="0" anchor="t"/>
          <a:lstStyle/>
          <a:p>
            <a:pPr algn="l" indent="0" marL="0">
              <a:lnSpc>
                <a:spcPts val="1550"/>
              </a:lnSpc>
              <a:buNone/>
            </a:pPr>
            <a:r>
              <a:rPr lang="en-US" sz="950" b="1" dirty="0">
                <a:solidFill>
                  <a:srgbClr val="000000"/>
                </a:solidFill>
                <a:latin typeface="Nunito Sans" pitchFamily="34" charset="0"/>
                <a:ea typeface="Nunito Sans" pitchFamily="34" charset="-122"/>
                <a:cs typeface="Nunito Sans" pitchFamily="34" charset="-120"/>
              </a:rPr>
              <a:t>Mitigation:</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Ruthlessly limit views to 3-5 interpretable signals per week. Teachers shouldn't scroll; they should glance. "Who needs what?" answered in under 2 minutes, not 20.</a:t>
            </a:r>
            <a:endParaRPr lang="en-US" sz="950" dirty="0"/>
          </a:p>
        </p:txBody>
      </p:sp>
      <p:pic>
        <p:nvPicPr>
          <p:cNvPr id="7" name="Image 1" descr="preencoded.png">    </p:cNvPr>
          <p:cNvPicPr>
            <a:picLocks noChangeAspect="1"/>
          </p:cNvPicPr>
          <p:nvPr/>
        </p:nvPicPr>
        <p:blipFill>
          <a:blip r:embed="rId2"/>
          <a:stretch>
            <a:fillRect/>
          </a:stretch>
        </p:blipFill>
        <p:spPr>
          <a:xfrm>
            <a:off x="5093494" y="1312783"/>
            <a:ext cx="4443293" cy="4443293"/>
          </a:xfrm>
          <a:prstGeom prst="rect">
            <a:avLst/>
          </a:prstGeom>
        </p:spPr>
      </p:pic>
      <p:sp>
        <p:nvSpPr>
          <p:cNvPr id="8" name="Text 4"/>
          <p:cNvSpPr/>
          <p:nvPr/>
        </p:nvSpPr>
        <p:spPr>
          <a:xfrm>
            <a:off x="5093494" y="5879902"/>
            <a:ext cx="2120503" cy="193596"/>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Risk: Labels Become Stigma</a:t>
            </a:r>
            <a:endParaRPr lang="en-US" sz="1200" dirty="0"/>
          </a:p>
        </p:txBody>
      </p:sp>
      <p:sp>
        <p:nvSpPr>
          <p:cNvPr id="9" name="Text 5"/>
          <p:cNvSpPr/>
          <p:nvPr/>
        </p:nvSpPr>
        <p:spPr>
          <a:xfrm>
            <a:off x="5093494" y="6147792"/>
            <a:ext cx="4443293" cy="594360"/>
          </a:xfrm>
          <a:prstGeom prst="rect">
            <a:avLst/>
          </a:prstGeom>
          <a:noFill/>
          <a:ln/>
        </p:spPr>
        <p:txBody>
          <a:bodyPr wrap="square" lIns="0" tIns="0" rIns="0" bIns="0" rtlCol="0" anchor="t"/>
          <a:lstStyle/>
          <a:p>
            <a:pPr algn="l" indent="0" marL="0">
              <a:lnSpc>
                <a:spcPts val="1550"/>
              </a:lnSpc>
              <a:buNone/>
            </a:pPr>
            <a:r>
              <a:rPr lang="en-US" sz="950" b="1" dirty="0">
                <a:solidFill>
                  <a:srgbClr val="000000"/>
                </a:solidFill>
                <a:latin typeface="Nunito Sans" pitchFamily="34" charset="0"/>
                <a:ea typeface="Nunito Sans" pitchFamily="34" charset="-122"/>
                <a:cs typeface="Nunito Sans" pitchFamily="34" charset="-120"/>
              </a:rPr>
              <a:t>Mitigation:</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Language matters—"learners with denominator confusion" not "low performers." Signals are hypotheses, not verdicts. Humans decide, context informs, and group membership is fluid weekly.</a:t>
            </a:r>
            <a:endParaRPr lang="en-US" sz="950" dirty="0"/>
          </a:p>
        </p:txBody>
      </p:sp>
      <p:pic>
        <p:nvPicPr>
          <p:cNvPr id="10" name="Image 2" descr="preencoded.png">    </p:cNvPr>
          <p:cNvPicPr>
            <a:picLocks noChangeAspect="1"/>
          </p:cNvPicPr>
          <p:nvPr/>
        </p:nvPicPr>
        <p:blipFill>
          <a:blip r:embed="rId3"/>
          <a:stretch>
            <a:fillRect/>
          </a:stretch>
        </p:blipFill>
        <p:spPr>
          <a:xfrm>
            <a:off x="9691568" y="1312783"/>
            <a:ext cx="4443413" cy="4443413"/>
          </a:xfrm>
          <a:prstGeom prst="rect">
            <a:avLst/>
          </a:prstGeom>
        </p:spPr>
      </p:pic>
      <p:sp>
        <p:nvSpPr>
          <p:cNvPr id="11" name="Text 6"/>
          <p:cNvSpPr/>
          <p:nvPr/>
        </p:nvSpPr>
        <p:spPr>
          <a:xfrm>
            <a:off x="9691568" y="5880021"/>
            <a:ext cx="1968222" cy="193596"/>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Risk: Class Fragmentation</a:t>
            </a:r>
            <a:endParaRPr lang="en-US" sz="1200" dirty="0"/>
          </a:p>
        </p:txBody>
      </p:sp>
      <p:sp>
        <p:nvSpPr>
          <p:cNvPr id="12" name="Text 7"/>
          <p:cNvSpPr/>
          <p:nvPr/>
        </p:nvSpPr>
        <p:spPr>
          <a:xfrm>
            <a:off x="9691568" y="6147911"/>
            <a:ext cx="4443413" cy="594360"/>
          </a:xfrm>
          <a:prstGeom prst="rect">
            <a:avLst/>
          </a:prstGeom>
          <a:noFill/>
          <a:ln/>
        </p:spPr>
        <p:txBody>
          <a:bodyPr wrap="square" lIns="0" tIns="0" rIns="0" bIns="0" rtlCol="0" anchor="t"/>
          <a:lstStyle/>
          <a:p>
            <a:pPr algn="l" indent="0" marL="0">
              <a:lnSpc>
                <a:spcPts val="1550"/>
              </a:lnSpc>
              <a:buNone/>
            </a:pPr>
            <a:r>
              <a:rPr lang="en-US" sz="950" b="1" dirty="0">
                <a:solidFill>
                  <a:srgbClr val="000000"/>
                </a:solidFill>
                <a:latin typeface="Nunito Sans" pitchFamily="34" charset="0"/>
                <a:ea typeface="Nunito Sans" pitchFamily="34" charset="-122"/>
                <a:cs typeface="Nunito Sans" pitchFamily="34" charset="-120"/>
              </a:rPr>
              <a:t>Mitigation:</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Balance targeted intervention with whole-class synthesis. After small-group work, reconvene for shared sense-making. Use common visual language (same number line model) so learners can support each other.</a:t>
            </a:r>
            <a:endParaRPr lang="en-US" sz="950" dirty="0"/>
          </a:p>
        </p:txBody>
      </p:sp>
      <p:sp>
        <p:nvSpPr>
          <p:cNvPr id="13" name="Text 8"/>
          <p:cNvSpPr/>
          <p:nvPr/>
        </p:nvSpPr>
        <p:spPr>
          <a:xfrm>
            <a:off x="495419" y="7005399"/>
            <a:ext cx="1959054" cy="193596"/>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Additional Considerations</a:t>
            </a:r>
            <a:endParaRPr lang="en-US" sz="1200" dirty="0"/>
          </a:p>
        </p:txBody>
      </p:sp>
      <p:sp>
        <p:nvSpPr>
          <p:cNvPr id="14" name="Text 9"/>
          <p:cNvSpPr/>
          <p:nvPr/>
        </p:nvSpPr>
        <p:spPr>
          <a:xfrm>
            <a:off x="495419" y="7322820"/>
            <a:ext cx="6668691" cy="198120"/>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000000"/>
                </a:solidFill>
                <a:latin typeface="Nunito Sans" pitchFamily="34" charset="0"/>
                <a:ea typeface="Nunito Sans" pitchFamily="34" charset="-122"/>
                <a:cs typeface="Nunito Sans" pitchFamily="34" charset="-120"/>
              </a:rPr>
              <a:t>Device dependency:</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Offer paper-based and low-bandwidth options alongside digital pathways.</a:t>
            </a:r>
            <a:endParaRPr lang="en-US" sz="950" dirty="0"/>
          </a:p>
        </p:txBody>
      </p:sp>
      <p:sp>
        <p:nvSpPr>
          <p:cNvPr id="15" name="Text 10"/>
          <p:cNvSpPr/>
          <p:nvPr/>
        </p:nvSpPr>
        <p:spPr>
          <a:xfrm>
            <a:off x="495419" y="7564279"/>
            <a:ext cx="6668691" cy="198120"/>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000000"/>
                </a:solidFill>
                <a:latin typeface="Nunito Sans" pitchFamily="34" charset="0"/>
                <a:ea typeface="Nunito Sans" pitchFamily="34" charset="-122"/>
                <a:cs typeface="Nunito Sans" pitchFamily="34" charset="-120"/>
              </a:rPr>
              <a:t>Teacher capacity:</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Phase implementation to match available time; don't assume infinite bandwidth.</a:t>
            </a:r>
            <a:endParaRPr lang="en-US" sz="950" dirty="0"/>
          </a:p>
        </p:txBody>
      </p:sp>
      <p:sp>
        <p:nvSpPr>
          <p:cNvPr id="16" name="Text 11"/>
          <p:cNvSpPr/>
          <p:nvPr/>
        </p:nvSpPr>
        <p:spPr>
          <a:xfrm>
            <a:off x="495419" y="7805738"/>
            <a:ext cx="6668691" cy="198120"/>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000000"/>
                </a:solidFill>
                <a:latin typeface="Nunito Sans" pitchFamily="34" charset="0"/>
                <a:ea typeface="Nunito Sans" pitchFamily="34" charset="-122"/>
                <a:cs typeface="Nunito Sans" pitchFamily="34" charset="-120"/>
              </a:rPr>
              <a:t>Privacy &amp; consent:</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Transparent data use policies; learner data never leaves institutional control.</a:t>
            </a:r>
            <a:endParaRPr lang="en-US" sz="950" dirty="0"/>
          </a:p>
        </p:txBody>
      </p:sp>
      <p:sp>
        <p:nvSpPr>
          <p:cNvPr id="17" name="Text 12"/>
          <p:cNvSpPr/>
          <p:nvPr/>
        </p:nvSpPr>
        <p:spPr>
          <a:xfrm>
            <a:off x="7473910" y="7005399"/>
            <a:ext cx="1739146" cy="193596"/>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Continuous Monitoring</a:t>
            </a:r>
            <a:endParaRPr lang="en-US" sz="1200" dirty="0"/>
          </a:p>
        </p:txBody>
      </p:sp>
      <p:sp>
        <p:nvSpPr>
          <p:cNvPr id="18" name="Text 13"/>
          <p:cNvSpPr/>
          <p:nvPr/>
        </p:nvSpPr>
        <p:spPr>
          <a:xfrm>
            <a:off x="7473910" y="7322820"/>
            <a:ext cx="6668691" cy="594360"/>
          </a:xfrm>
          <a:prstGeom prst="rect">
            <a:avLst/>
          </a:prstGeom>
          <a:noFill/>
          <a:ln/>
        </p:spPr>
        <p:txBody>
          <a:bodyPr wrap="square" lIns="0" tIns="0" rIns="0" bIns="0" rtlCol="0" anchor="t"/>
          <a:lstStyle/>
          <a:p>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Risks don't disappear—they evolve. Build regular check-ins with teachers, learners, and support staff to surface unintended consequences early. Adapt quickly when things aren't working. Evidence of harm triggers immediate adjustment, not "wait until end of term."</a:t>
            </a:r>
            <a:endParaRPr lang="en-US" sz="9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99611" y="561618"/>
            <a:ext cx="4372689" cy="546616"/>
          </a:xfrm>
          <a:prstGeom prst="rect">
            <a:avLst/>
          </a:prstGeom>
          <a:noFill/>
          <a:ln/>
        </p:spPr>
        <p:txBody>
          <a:bodyPr wrap="none" lIns="0" tIns="0" rIns="0" bIns="0" rtlCol="0" anchor="t"/>
          <a:lstStyle/>
          <a:p>
            <a:pPr algn="l" indent="0" marL="0">
              <a:lnSpc>
                <a:spcPts val="4300"/>
              </a:lnSpc>
              <a:buNone/>
            </a:pPr>
            <a:r>
              <a:rPr lang="en-US" sz="3400" b="1" dirty="0">
                <a:solidFill>
                  <a:srgbClr val="000000"/>
                </a:solidFill>
                <a:latin typeface="Inter Bold" pitchFamily="34" charset="0"/>
                <a:ea typeface="Inter Bold" pitchFamily="34" charset="-122"/>
                <a:cs typeface="Inter Bold" pitchFamily="34" charset="-120"/>
              </a:rPr>
              <a:t>Call to Action</a:t>
            </a:r>
            <a:endParaRPr lang="en-US" sz="3400" dirty="0"/>
          </a:p>
        </p:txBody>
      </p:sp>
      <p:sp>
        <p:nvSpPr>
          <p:cNvPr id="3" name="Text 1"/>
          <p:cNvSpPr/>
          <p:nvPr/>
        </p:nvSpPr>
        <p:spPr>
          <a:xfrm>
            <a:off x="699611" y="1370528"/>
            <a:ext cx="12362855" cy="754261"/>
          </a:xfrm>
          <a:prstGeom prst="rect">
            <a:avLst/>
          </a:prstGeom>
          <a:noFill/>
          <a:ln/>
        </p:spPr>
        <p:txBody>
          <a:bodyPr wrap="none" lIns="0" tIns="0" rIns="0" bIns="0" rtlCol="0" anchor="t"/>
          <a:lstStyle/>
          <a:p>
            <a:pPr algn="l" indent="0" marL="0">
              <a:lnSpc>
                <a:spcPts val="5900"/>
              </a:lnSpc>
              <a:buNone/>
            </a:pPr>
            <a:r>
              <a:rPr lang="en-US" sz="4750" b="1" dirty="0">
                <a:solidFill>
                  <a:srgbClr val="000000"/>
                </a:solidFill>
                <a:latin typeface="Inter Bold" pitchFamily="34" charset="0"/>
                <a:ea typeface="Inter Bold" pitchFamily="34" charset="-122"/>
                <a:cs typeface="Inter Bold" pitchFamily="34" charset="-120"/>
              </a:rPr>
              <a:t>Make ≤7-Day Intervention Your North Star</a:t>
            </a:r>
            <a:endParaRPr lang="en-US" sz="4750" dirty="0"/>
          </a:p>
        </p:txBody>
      </p:sp>
      <p:sp>
        <p:nvSpPr>
          <p:cNvPr id="4" name="Text 2"/>
          <p:cNvSpPr/>
          <p:nvPr/>
        </p:nvSpPr>
        <p:spPr>
          <a:xfrm>
            <a:off x="699611" y="2387084"/>
            <a:ext cx="13231178" cy="559594"/>
          </a:xfrm>
          <a:prstGeom prst="rect">
            <a:avLst/>
          </a:prstGeom>
          <a:noFill/>
          <a:ln/>
        </p:spPr>
        <p:txBody>
          <a:bodyPr wrap="squar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The vision is clear. The tools are ready. The pathway is proven. What remains is </a:t>
            </a:r>
            <a:pPr algn="l" indent="0" marL="0">
              <a:lnSpc>
                <a:spcPts val="2200"/>
              </a:lnSpc>
              <a:buNone/>
            </a:pPr>
            <a:r>
              <a:rPr lang="en-US" sz="1350" b="1" dirty="0">
                <a:solidFill>
                  <a:srgbClr val="000000"/>
                </a:solidFill>
                <a:latin typeface="Nunito Sans" pitchFamily="34" charset="0"/>
                <a:ea typeface="Nunito Sans" pitchFamily="34" charset="-122"/>
                <a:cs typeface="Nunito Sans" pitchFamily="34" charset="-120"/>
              </a:rPr>
              <a:t>commitment</a:t>
            </a:r>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—not to perfection, but to disciplined action and continuous learning in service of every learner's mathematical capability.</a:t>
            </a:r>
            <a:endParaRPr lang="en-US" sz="1350" dirty="0"/>
          </a:p>
        </p:txBody>
      </p:sp>
      <p:sp>
        <p:nvSpPr>
          <p:cNvPr id="5" name="Shape 3"/>
          <p:cNvSpPr/>
          <p:nvPr/>
        </p:nvSpPr>
        <p:spPr>
          <a:xfrm>
            <a:off x="699611" y="3143369"/>
            <a:ext cx="4293751" cy="2142173"/>
          </a:xfrm>
          <a:prstGeom prst="roundRect">
            <a:avLst>
              <a:gd name="adj" fmla="val 3429"/>
            </a:avLst>
          </a:prstGeom>
          <a:solidFill>
            <a:srgbClr val="DAE0F1"/>
          </a:solidFill>
          <a:ln w="7620">
            <a:solidFill>
              <a:srgbClr val="C0C6D7"/>
            </a:solidFill>
            <a:prstDash val="solid"/>
          </a:ln>
        </p:spPr>
        <p:txBody>
          <a:bodyPr/>
          <a:p/>
        </p:txBody>
      </p:sp>
      <p:sp>
        <p:nvSpPr>
          <p:cNvPr id="6" name="Text 4"/>
          <p:cNvSpPr/>
          <p:nvPr/>
        </p:nvSpPr>
        <p:spPr>
          <a:xfrm>
            <a:off x="882134" y="3325892"/>
            <a:ext cx="2186345" cy="273248"/>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This Week</a:t>
            </a:r>
            <a:endParaRPr lang="en-US" sz="1700" dirty="0"/>
          </a:p>
        </p:txBody>
      </p:sp>
      <p:sp>
        <p:nvSpPr>
          <p:cNvPr id="7" name="Text 5"/>
          <p:cNvSpPr/>
          <p:nvPr/>
        </p:nvSpPr>
        <p:spPr>
          <a:xfrm>
            <a:off x="882134" y="3704034"/>
            <a:ext cx="3928705" cy="1119187"/>
          </a:xfrm>
          <a:prstGeom prst="rect">
            <a:avLst/>
          </a:prstGeom>
          <a:noFill/>
          <a:ln/>
        </p:spPr>
        <p:txBody>
          <a:bodyPr wrap="squar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Run </a:t>
            </a:r>
            <a:pPr algn="l" indent="0" marL="0">
              <a:lnSpc>
                <a:spcPts val="2200"/>
              </a:lnSpc>
              <a:buNone/>
            </a:pPr>
            <a:r>
              <a:rPr lang="en-US" sz="1350" b="1" dirty="0">
                <a:solidFill>
                  <a:srgbClr val="000000"/>
                </a:solidFill>
                <a:latin typeface="Nunito Sans" pitchFamily="34" charset="0"/>
                <a:ea typeface="Nunito Sans" pitchFamily="34" charset="-122"/>
                <a:cs typeface="Nunito Sans" pitchFamily="34" charset="-120"/>
              </a:rPr>
              <a:t>one</a:t>
            </a:r>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 representation-rich mini-lesson for a small group of learners who share a misconception. Use a bar model, number line, or area diagram. Observe what lands.</a:t>
            </a:r>
            <a:endParaRPr lang="en-US" sz="1350" dirty="0"/>
          </a:p>
        </p:txBody>
      </p:sp>
      <p:sp>
        <p:nvSpPr>
          <p:cNvPr id="8" name="Shape 6"/>
          <p:cNvSpPr/>
          <p:nvPr/>
        </p:nvSpPr>
        <p:spPr>
          <a:xfrm>
            <a:off x="5168265" y="3143369"/>
            <a:ext cx="4293751" cy="2142173"/>
          </a:xfrm>
          <a:prstGeom prst="roundRect">
            <a:avLst>
              <a:gd name="adj" fmla="val 3429"/>
            </a:avLst>
          </a:prstGeom>
          <a:solidFill>
            <a:srgbClr val="DAE0F1"/>
          </a:solidFill>
          <a:ln w="7620">
            <a:solidFill>
              <a:srgbClr val="C0C6D7"/>
            </a:solidFill>
            <a:prstDash val="solid"/>
          </a:ln>
        </p:spPr>
        <p:txBody>
          <a:bodyPr/>
          <a:p/>
        </p:txBody>
      </p:sp>
      <p:sp>
        <p:nvSpPr>
          <p:cNvPr id="9" name="Text 7"/>
          <p:cNvSpPr/>
          <p:nvPr/>
        </p:nvSpPr>
        <p:spPr>
          <a:xfrm>
            <a:off x="5350788" y="3325892"/>
            <a:ext cx="2186345" cy="273248"/>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Next Week</a:t>
            </a:r>
            <a:endParaRPr lang="en-US" sz="1700" dirty="0"/>
          </a:p>
        </p:txBody>
      </p:sp>
      <p:sp>
        <p:nvSpPr>
          <p:cNvPr id="10" name="Text 8"/>
          <p:cNvSpPr/>
          <p:nvPr/>
        </p:nvSpPr>
        <p:spPr>
          <a:xfrm>
            <a:off x="5350788" y="3704034"/>
            <a:ext cx="3928705" cy="1119187"/>
          </a:xfrm>
          <a:prstGeom prst="rect">
            <a:avLst/>
          </a:prstGeom>
          <a:noFill/>
          <a:ln/>
        </p:spPr>
        <p:txBody>
          <a:bodyPr wrap="squar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Capture a 2-minute reflection: What worked? What surprised you? Where did learners get stuck? Share with one colleague. Compare notes. Build collective wisdom.</a:t>
            </a:r>
            <a:endParaRPr lang="en-US" sz="1350" dirty="0"/>
          </a:p>
        </p:txBody>
      </p:sp>
      <p:sp>
        <p:nvSpPr>
          <p:cNvPr id="11" name="Shape 9"/>
          <p:cNvSpPr/>
          <p:nvPr/>
        </p:nvSpPr>
        <p:spPr>
          <a:xfrm>
            <a:off x="9636919" y="3143369"/>
            <a:ext cx="4293751" cy="2142173"/>
          </a:xfrm>
          <a:prstGeom prst="roundRect">
            <a:avLst>
              <a:gd name="adj" fmla="val 3429"/>
            </a:avLst>
          </a:prstGeom>
          <a:solidFill>
            <a:srgbClr val="DAE0F1"/>
          </a:solidFill>
          <a:ln w="7620">
            <a:solidFill>
              <a:srgbClr val="C0C6D7"/>
            </a:solidFill>
            <a:prstDash val="solid"/>
          </a:ln>
        </p:spPr>
        <p:txBody>
          <a:bodyPr/>
          <a:p/>
        </p:txBody>
      </p:sp>
      <p:sp>
        <p:nvSpPr>
          <p:cNvPr id="12" name="Text 10"/>
          <p:cNvSpPr/>
          <p:nvPr/>
        </p:nvSpPr>
        <p:spPr>
          <a:xfrm>
            <a:off x="9819442" y="3325892"/>
            <a:ext cx="2186345" cy="273248"/>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This Term</a:t>
            </a:r>
            <a:endParaRPr lang="en-US" sz="1700" dirty="0"/>
          </a:p>
        </p:txBody>
      </p:sp>
      <p:sp>
        <p:nvSpPr>
          <p:cNvPr id="13" name="Text 11"/>
          <p:cNvSpPr/>
          <p:nvPr/>
        </p:nvSpPr>
        <p:spPr>
          <a:xfrm>
            <a:off x="9819442" y="3704034"/>
            <a:ext cx="3928705" cy="1398984"/>
          </a:xfrm>
          <a:prstGeom prst="rect">
            <a:avLst/>
          </a:prstGeom>
          <a:noFill/>
          <a:ln/>
        </p:spPr>
        <p:txBody>
          <a:bodyPr wrap="squar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Pilot the full cycle with one class: Friday diagnostic, weekend interpretation, Monday intervention, Friday re-check. Track time-to-intervention. Document three successful instructional moves.</a:t>
            </a:r>
            <a:endParaRPr lang="en-US" sz="1350" dirty="0"/>
          </a:p>
        </p:txBody>
      </p:sp>
      <p:sp>
        <p:nvSpPr>
          <p:cNvPr id="14" name="Text 12"/>
          <p:cNvSpPr/>
          <p:nvPr/>
        </p:nvSpPr>
        <p:spPr>
          <a:xfrm>
            <a:off x="961906" y="5678924"/>
            <a:ext cx="12968883" cy="559594"/>
          </a:xfrm>
          <a:prstGeom prst="rect">
            <a:avLst/>
          </a:prstGeom>
          <a:noFill/>
          <a:ln/>
        </p:spPr>
        <p:txBody>
          <a:bodyPr wrap="square" lIns="0" tIns="0" rIns="0" bIns="0" rtlCol="0" anchor="t"/>
          <a:lstStyle/>
          <a:p>
            <a:pPr algn="l" indent="0" marL="0">
              <a:lnSpc>
                <a:spcPts val="2200"/>
              </a:lnSpc>
              <a:buNone/>
            </a:pPr>
            <a:r>
              <a:rPr lang="en-US" sz="1350" b="1" dirty="0">
                <a:solidFill>
                  <a:srgbClr val="3A549E"/>
                </a:solidFill>
                <a:latin typeface="Nunito Sans" pitchFamily="34" charset="0"/>
                <a:ea typeface="Nunito Sans" pitchFamily="34" charset="-122"/>
                <a:cs typeface="Nunito Sans" pitchFamily="34" charset="-120"/>
              </a:rPr>
              <a:t>From crisis to capability isn't a leap—it's a series of small, disciplined moves</a:t>
            </a:r>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 that compound over time. Speed matters. Precision matters. Representation matters. And </a:t>
            </a:r>
            <a:pPr algn="l" indent="0" marL="0">
              <a:lnSpc>
                <a:spcPts val="2200"/>
              </a:lnSpc>
              <a:buNone/>
            </a:pPr>
            <a:r>
              <a:rPr lang="en-US" sz="1350" i="1" dirty="0">
                <a:solidFill>
                  <a:srgbClr val="000000"/>
                </a:solidFill>
                <a:latin typeface="Nunito Sans" pitchFamily="34" charset="0"/>
                <a:ea typeface="Nunito Sans" pitchFamily="34" charset="-122"/>
                <a:cs typeface="Nunito Sans" pitchFamily="34" charset="-120"/>
              </a:rPr>
              <a:t>you</a:t>
            </a:r>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 matter—because judgment, care, and contextual expertise can't be automated.</a:t>
            </a:r>
            <a:endParaRPr lang="en-US" sz="1350" dirty="0"/>
          </a:p>
        </p:txBody>
      </p:sp>
      <p:sp>
        <p:nvSpPr>
          <p:cNvPr id="15" name="Shape 13"/>
          <p:cNvSpPr/>
          <p:nvPr/>
        </p:nvSpPr>
        <p:spPr>
          <a:xfrm>
            <a:off x="699611" y="5482233"/>
            <a:ext cx="22860" cy="952976"/>
          </a:xfrm>
          <a:prstGeom prst="rect">
            <a:avLst/>
          </a:prstGeom>
          <a:solidFill>
            <a:srgbClr val="3A549E"/>
          </a:solidFill>
          <a:ln/>
        </p:spPr>
        <p:txBody>
          <a:bodyPr/>
          <a:p/>
        </p:txBody>
      </p:sp>
      <p:sp>
        <p:nvSpPr>
          <p:cNvPr id="16" name="Text 14"/>
          <p:cNvSpPr/>
          <p:nvPr/>
        </p:nvSpPr>
        <p:spPr>
          <a:xfrm>
            <a:off x="699611" y="6631900"/>
            <a:ext cx="13231178" cy="559594"/>
          </a:xfrm>
          <a:prstGeom prst="rect">
            <a:avLst/>
          </a:prstGeom>
          <a:noFill/>
          <a:ln/>
        </p:spPr>
        <p:txBody>
          <a:bodyPr wrap="squar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Start small. Learn fast. Share generously. Every learner who gets targeted support within 7 days is a learner who stays in the mathematical conversation instead of drifting to the margins.</a:t>
            </a:r>
            <a:endParaRPr lang="en-US" sz="1350" dirty="0"/>
          </a:p>
        </p:txBody>
      </p:sp>
      <p:sp>
        <p:nvSpPr>
          <p:cNvPr id="17" name="Text 15"/>
          <p:cNvSpPr/>
          <p:nvPr/>
        </p:nvSpPr>
        <p:spPr>
          <a:xfrm>
            <a:off x="699611" y="7388185"/>
            <a:ext cx="13231178" cy="279797"/>
          </a:xfrm>
          <a:prstGeom prst="rect">
            <a:avLst/>
          </a:prstGeom>
          <a:noFill/>
          <a:ln/>
        </p:spPr>
        <p:txBody>
          <a:bodyPr wrap="non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The time to act is now. Let's build capability together.</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73311"/>
            <a:ext cx="13011150"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The South African Mathematics Education Landscape</a:t>
            </a:r>
            <a:endParaRPr lang="en-US" sz="3900" dirty="0"/>
          </a:p>
        </p:txBody>
      </p:sp>
      <p:sp>
        <p:nvSpPr>
          <p:cNvPr id="3" name="Text 1"/>
          <p:cNvSpPr/>
          <p:nvPr/>
        </p:nvSpPr>
        <p:spPr>
          <a:xfrm>
            <a:off x="793790" y="179022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South Africa's mathematics classrooms face a unique convergence of systemic challenges that demand thoughtful, evidence-based solutions. Understanding these realities is the first step toward meaningful intervention.</a:t>
            </a:r>
            <a:endParaRPr lang="en-US" sz="1550" dirty="0"/>
          </a:p>
        </p:txBody>
      </p:sp>
      <p:sp>
        <p:nvSpPr>
          <p:cNvPr id="4" name="Shape 2"/>
          <p:cNvSpPr/>
          <p:nvPr/>
        </p:nvSpPr>
        <p:spPr>
          <a:xfrm>
            <a:off x="793790" y="2648545"/>
            <a:ext cx="4215289" cy="2428875"/>
          </a:xfrm>
          <a:prstGeom prst="roundRect">
            <a:avLst>
              <a:gd name="adj" fmla="val 3432"/>
            </a:avLst>
          </a:prstGeom>
          <a:solidFill>
            <a:srgbClr val="DAE0F1"/>
          </a:solidFill>
          <a:ln w="7620">
            <a:solidFill>
              <a:srgbClr val="C0C6D7"/>
            </a:solidFill>
            <a:prstDash val="solid"/>
          </a:ln>
        </p:spPr>
        <p:txBody>
          <a:bodyPr/>
          <a:p/>
        </p:txBody>
      </p:sp>
      <p:sp>
        <p:nvSpPr>
          <p:cNvPr id="5" name="Text 3"/>
          <p:cNvSpPr/>
          <p:nvPr/>
        </p:nvSpPr>
        <p:spPr>
          <a:xfrm>
            <a:off x="999768" y="2854523"/>
            <a:ext cx="2501741"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Multi-Level Learning</a:t>
            </a:r>
            <a:endParaRPr lang="en-US" sz="1950" dirty="0"/>
          </a:p>
        </p:txBody>
      </p:sp>
      <p:sp>
        <p:nvSpPr>
          <p:cNvPr id="6" name="Text 4"/>
          <p:cNvSpPr/>
          <p:nvPr/>
        </p:nvSpPr>
        <p:spPr>
          <a:xfrm>
            <a:off x="999768" y="3283744"/>
            <a:ext cx="3803333" cy="1587698"/>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Inequitable prior knowledge creates classrooms where learners span multiple grade levels in readiness, requiring differentiated instruction by default rather than design.</a:t>
            </a:r>
            <a:endParaRPr lang="en-US" sz="1550" dirty="0"/>
          </a:p>
        </p:txBody>
      </p:sp>
      <p:sp>
        <p:nvSpPr>
          <p:cNvPr id="7" name="Shape 5"/>
          <p:cNvSpPr/>
          <p:nvPr/>
        </p:nvSpPr>
        <p:spPr>
          <a:xfrm>
            <a:off x="5207437" y="2648545"/>
            <a:ext cx="4215408" cy="2428875"/>
          </a:xfrm>
          <a:prstGeom prst="roundRect">
            <a:avLst>
              <a:gd name="adj" fmla="val 3432"/>
            </a:avLst>
          </a:prstGeom>
          <a:solidFill>
            <a:srgbClr val="DAE0F1"/>
          </a:solidFill>
          <a:ln w="7620">
            <a:solidFill>
              <a:srgbClr val="C0C6D7"/>
            </a:solidFill>
            <a:prstDash val="solid"/>
          </a:ln>
        </p:spPr>
        <p:txBody>
          <a:bodyPr/>
          <a:p/>
        </p:txBody>
      </p:sp>
      <p:sp>
        <p:nvSpPr>
          <p:cNvPr id="8" name="Text 6"/>
          <p:cNvSpPr/>
          <p:nvPr/>
        </p:nvSpPr>
        <p:spPr>
          <a:xfrm>
            <a:off x="5413415" y="285452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Language Barriers</a:t>
            </a:r>
            <a:endParaRPr lang="en-US" sz="1950" dirty="0"/>
          </a:p>
        </p:txBody>
      </p:sp>
      <p:sp>
        <p:nvSpPr>
          <p:cNvPr id="9" name="Text 7"/>
          <p:cNvSpPr/>
          <p:nvPr/>
        </p:nvSpPr>
        <p:spPr>
          <a:xfrm>
            <a:off x="5413415" y="3283744"/>
            <a:ext cx="3803452" cy="1587698"/>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Language of Learning and Teaching (LoLT) challenges compound conceptual complexity, as learners grapple with mathematical ideas in languages that may not be their home language.</a:t>
            </a:r>
            <a:endParaRPr lang="en-US" sz="1550" dirty="0"/>
          </a:p>
        </p:txBody>
      </p:sp>
      <p:sp>
        <p:nvSpPr>
          <p:cNvPr id="10" name="Shape 8"/>
          <p:cNvSpPr/>
          <p:nvPr/>
        </p:nvSpPr>
        <p:spPr>
          <a:xfrm>
            <a:off x="9621203" y="2648545"/>
            <a:ext cx="4215289" cy="2428875"/>
          </a:xfrm>
          <a:prstGeom prst="roundRect">
            <a:avLst>
              <a:gd name="adj" fmla="val 3432"/>
            </a:avLst>
          </a:prstGeom>
          <a:solidFill>
            <a:srgbClr val="DAE0F1"/>
          </a:solidFill>
          <a:ln w="7620">
            <a:solidFill>
              <a:srgbClr val="C0C6D7"/>
            </a:solidFill>
            <a:prstDash val="solid"/>
          </a:ln>
        </p:spPr>
        <p:txBody>
          <a:bodyPr/>
          <a:p/>
        </p:txBody>
      </p:sp>
      <p:sp>
        <p:nvSpPr>
          <p:cNvPr id="11" name="Text 9"/>
          <p:cNvSpPr/>
          <p:nvPr/>
        </p:nvSpPr>
        <p:spPr>
          <a:xfrm>
            <a:off x="9827181" y="2854523"/>
            <a:ext cx="2611160"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Resource Constraints</a:t>
            </a:r>
            <a:endParaRPr lang="en-US" sz="1950" dirty="0"/>
          </a:p>
        </p:txBody>
      </p:sp>
      <p:sp>
        <p:nvSpPr>
          <p:cNvPr id="12" name="Text 10"/>
          <p:cNvSpPr/>
          <p:nvPr/>
        </p:nvSpPr>
        <p:spPr>
          <a:xfrm>
            <a:off x="9827181" y="3283744"/>
            <a:ext cx="3803333"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Infrastructure variability—from device access to timetable flexibility—creates uneven learning conditions across schools and communities.</a:t>
            </a:r>
            <a:endParaRPr lang="en-US" sz="1550" dirty="0"/>
          </a:p>
        </p:txBody>
      </p:sp>
      <p:sp>
        <p:nvSpPr>
          <p:cNvPr id="13" name="Text 11"/>
          <p:cNvSpPr/>
          <p:nvPr/>
        </p:nvSpPr>
        <p:spPr>
          <a:xfrm>
            <a:off x="793790" y="549902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Assessment Gaps</a:t>
            </a:r>
            <a:endParaRPr lang="en-US" sz="1950" dirty="0"/>
          </a:p>
        </p:txBody>
      </p:sp>
      <p:sp>
        <p:nvSpPr>
          <p:cNvPr id="14" name="Text 12"/>
          <p:cNvSpPr/>
          <p:nvPr/>
        </p:nvSpPr>
        <p:spPr>
          <a:xfrm>
            <a:off x="793790" y="6007537"/>
            <a:ext cx="4024313"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Over-procedural assessments that prioritize rote memorization fail to capture conceptual understanding, leaving misconceptions hidden until they compound.</a:t>
            </a:r>
            <a:endParaRPr lang="en-US" sz="1550" dirty="0"/>
          </a:p>
        </p:txBody>
      </p:sp>
      <p:sp>
        <p:nvSpPr>
          <p:cNvPr id="15" name="Text 13"/>
          <p:cNvSpPr/>
          <p:nvPr/>
        </p:nvSpPr>
        <p:spPr>
          <a:xfrm>
            <a:off x="5309830" y="549902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Teacher Workload</a:t>
            </a:r>
            <a:endParaRPr lang="en-US" sz="1950" dirty="0"/>
          </a:p>
        </p:txBody>
      </p:sp>
      <p:sp>
        <p:nvSpPr>
          <p:cNvPr id="16" name="Text 14"/>
          <p:cNvSpPr/>
          <p:nvPr/>
        </p:nvSpPr>
        <p:spPr>
          <a:xfrm>
            <a:off x="5309830" y="6007537"/>
            <a:ext cx="4024313"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Time and workload pressures limit teachers' capacity to provide individualized support, despite their deep commitment to learner success.</a:t>
            </a:r>
            <a:endParaRPr lang="en-US" sz="1550" dirty="0"/>
          </a:p>
        </p:txBody>
      </p:sp>
      <p:sp>
        <p:nvSpPr>
          <p:cNvPr id="17" name="Text 15"/>
          <p:cNvSpPr/>
          <p:nvPr/>
        </p:nvSpPr>
        <p:spPr>
          <a:xfrm>
            <a:off x="9825871" y="549902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Wellbeing Factors</a:t>
            </a:r>
            <a:endParaRPr lang="en-US" sz="1950" dirty="0"/>
          </a:p>
        </p:txBody>
      </p:sp>
      <p:sp>
        <p:nvSpPr>
          <p:cNvPr id="18" name="Text 16"/>
          <p:cNvSpPr/>
          <p:nvPr/>
        </p:nvSpPr>
        <p:spPr>
          <a:xfrm>
            <a:off x="9825871" y="6007537"/>
            <a:ext cx="4024313"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Psychosocial stressors affect both learners and educators, impacting engagement, attendance, and the emotional safety needed for mathematical risk-taking.</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987981"/>
            <a:ext cx="5688925"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Questions &amp; Next Steps</a:t>
            </a:r>
            <a:endParaRPr lang="en-US" sz="3900" dirty="0"/>
          </a:p>
        </p:txBody>
      </p:sp>
      <p:sp>
        <p:nvSpPr>
          <p:cNvPr id="3" name="Text 1"/>
          <p:cNvSpPr/>
          <p:nvPr/>
        </p:nvSpPr>
        <p:spPr>
          <a:xfrm>
            <a:off x="793790" y="2104073"/>
            <a:ext cx="2738080"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For Further Discussion</a:t>
            </a:r>
            <a:endParaRPr lang="en-US" sz="1950" dirty="0"/>
          </a:p>
        </p:txBody>
      </p:sp>
      <p:sp>
        <p:nvSpPr>
          <p:cNvPr id="4" name="Text 2"/>
          <p:cNvSpPr/>
          <p:nvPr/>
        </p:nvSpPr>
        <p:spPr>
          <a:xfrm>
            <a:off x="793790" y="2612588"/>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Nunito Sans" pitchFamily="34" charset="0"/>
                <a:ea typeface="Nunito Sans" pitchFamily="34" charset="-122"/>
                <a:cs typeface="Nunito Sans" pitchFamily="34" charset="-120"/>
              </a:rPr>
              <a:t>How do we adapt the 7-day cycle to your current assessment rhythms?</a:t>
            </a:r>
            <a:endParaRPr lang="en-US" sz="1550" dirty="0"/>
          </a:p>
        </p:txBody>
      </p:sp>
      <p:sp>
        <p:nvSpPr>
          <p:cNvPr id="5" name="Text 3"/>
          <p:cNvSpPr/>
          <p:nvPr/>
        </p:nvSpPr>
        <p:spPr>
          <a:xfrm>
            <a:off x="793790" y="3317081"/>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Nunito Sans" pitchFamily="34" charset="0"/>
                <a:ea typeface="Nunito Sans" pitchFamily="34" charset="-122"/>
                <a:cs typeface="Nunito Sans" pitchFamily="34" charset="-120"/>
              </a:rPr>
              <a:t>Which mathematics topics are highest priority for pilot implementation?</a:t>
            </a:r>
            <a:endParaRPr lang="en-US" sz="1550" dirty="0"/>
          </a:p>
        </p:txBody>
      </p:sp>
      <p:sp>
        <p:nvSpPr>
          <p:cNvPr id="6" name="Text 4"/>
          <p:cNvSpPr/>
          <p:nvPr/>
        </p:nvSpPr>
        <p:spPr>
          <a:xfrm>
            <a:off x="793790" y="4021574"/>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Nunito Sans" pitchFamily="34" charset="0"/>
                <a:ea typeface="Nunito Sans" pitchFamily="34" charset="-122"/>
                <a:cs typeface="Nunito Sans" pitchFamily="34" charset="-120"/>
              </a:rPr>
              <a:t>What existing support structures (SI, tutoring, advising) need coordination?</a:t>
            </a:r>
            <a:endParaRPr lang="en-US" sz="1550" dirty="0"/>
          </a:p>
        </p:txBody>
      </p:sp>
      <p:sp>
        <p:nvSpPr>
          <p:cNvPr id="7" name="Text 5"/>
          <p:cNvSpPr/>
          <p:nvPr/>
        </p:nvSpPr>
        <p:spPr>
          <a:xfrm>
            <a:off x="793790" y="4726067"/>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Nunito Sans" pitchFamily="34" charset="0"/>
                <a:ea typeface="Nunito Sans" pitchFamily="34" charset="-122"/>
                <a:cs typeface="Nunito Sans" pitchFamily="34" charset="-120"/>
              </a:rPr>
              <a:t>How do we ensure platform adoption supports rather than burdens teachers?</a:t>
            </a:r>
            <a:endParaRPr lang="en-US" sz="1550" dirty="0"/>
          </a:p>
        </p:txBody>
      </p:sp>
      <p:sp>
        <p:nvSpPr>
          <p:cNvPr id="8" name="Text 6"/>
          <p:cNvSpPr/>
          <p:nvPr/>
        </p:nvSpPr>
        <p:spPr>
          <a:xfrm>
            <a:off x="793790" y="543056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Nunito Sans" pitchFamily="34" charset="0"/>
                <a:ea typeface="Nunito Sans" pitchFamily="34" charset="-122"/>
                <a:cs typeface="Nunito Sans" pitchFamily="34" charset="-120"/>
              </a:rPr>
              <a:t>What equity indicators matter most in your local context?</a:t>
            </a:r>
            <a:endParaRPr lang="en-US" sz="1550" dirty="0"/>
          </a:p>
        </p:txBody>
      </p:sp>
      <p:sp>
        <p:nvSpPr>
          <p:cNvPr id="9" name="Text 7"/>
          <p:cNvSpPr/>
          <p:nvPr/>
        </p:nvSpPr>
        <p:spPr>
          <a:xfrm>
            <a:off x="7564874" y="2104073"/>
            <a:ext cx="2527340"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Resources &amp; Contact</a:t>
            </a:r>
            <a:endParaRPr lang="en-US" sz="1950" dirty="0"/>
          </a:p>
        </p:txBody>
      </p:sp>
      <p:sp>
        <p:nvSpPr>
          <p:cNvPr id="10" name="Text 8"/>
          <p:cNvSpPr/>
          <p:nvPr/>
        </p:nvSpPr>
        <p:spPr>
          <a:xfrm>
            <a:off x="7564874" y="2612588"/>
            <a:ext cx="6279356"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Platform Demo:</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Schedule hands-on exploration of diagnostic, interpretation, and reflection features</a:t>
            </a:r>
            <a:endParaRPr lang="en-US" sz="1550" dirty="0"/>
          </a:p>
        </p:txBody>
      </p:sp>
      <p:sp>
        <p:nvSpPr>
          <p:cNvPr id="11" name="Text 9"/>
          <p:cNvSpPr/>
          <p:nvPr/>
        </p:nvSpPr>
        <p:spPr>
          <a:xfrm>
            <a:off x="7564874" y="3426262"/>
            <a:ext cx="6279356"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Implementation Support:</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Access roadmap templates, faculty workshop materials, and pilot cohort guidance</a:t>
            </a:r>
            <a:endParaRPr lang="en-US" sz="1550" dirty="0"/>
          </a:p>
        </p:txBody>
      </p:sp>
      <p:sp>
        <p:nvSpPr>
          <p:cNvPr id="12" name="Text 10"/>
          <p:cNvSpPr/>
          <p:nvPr/>
        </p:nvSpPr>
        <p:spPr>
          <a:xfrm>
            <a:off x="7564874" y="4239935"/>
            <a:ext cx="6279356"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Research Base:</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Review evidence on representation-first instruction, rapid intervention, and disaggregated tracking</a:t>
            </a:r>
            <a:endParaRPr lang="en-US" sz="1550" dirty="0"/>
          </a:p>
        </p:txBody>
      </p:sp>
      <p:sp>
        <p:nvSpPr>
          <p:cNvPr id="13" name="Text 11"/>
          <p:cNvSpPr/>
          <p:nvPr/>
        </p:nvSpPr>
        <p:spPr>
          <a:xfrm>
            <a:off x="7564874" y="5053608"/>
            <a:ext cx="6279356"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Let's connect:</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Share your context, ask hard questions, and co-design pathways that work for </a:t>
            </a:r>
            <a:pPr algn="l" indent="0" marL="0">
              <a:lnSpc>
                <a:spcPts val="2500"/>
              </a:lnSpc>
              <a:buNone/>
            </a:pPr>
            <a:r>
              <a:rPr lang="en-US" sz="1550" i="1" dirty="0">
                <a:solidFill>
                  <a:srgbClr val="000000"/>
                </a:solidFill>
                <a:latin typeface="Nunito Sans" pitchFamily="34" charset="0"/>
                <a:ea typeface="Nunito Sans" pitchFamily="34" charset="-122"/>
                <a:cs typeface="Nunito Sans" pitchFamily="34" charset="-120"/>
              </a:rPr>
              <a:t>your</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learners and faculty.</a:t>
            </a:r>
            <a:endParaRPr lang="en-US" sz="1550" dirty="0"/>
          </a:p>
        </p:txBody>
      </p:sp>
      <p:sp>
        <p:nvSpPr>
          <p:cNvPr id="14" name="Shape 12"/>
          <p:cNvSpPr/>
          <p:nvPr/>
        </p:nvSpPr>
        <p:spPr>
          <a:xfrm>
            <a:off x="793790" y="6090523"/>
            <a:ext cx="446484" cy="446484"/>
          </a:xfrm>
          <a:prstGeom prst="roundRect">
            <a:avLst>
              <a:gd name="adj" fmla="val 18670"/>
            </a:avLst>
          </a:prstGeom>
          <a:solidFill>
            <a:srgbClr val="DAE0F1"/>
          </a:solidFill>
          <a:ln w="7620">
            <a:solidFill>
              <a:srgbClr val="C0C6D7"/>
            </a:solidFill>
            <a:prstDash val="solid"/>
          </a:ln>
        </p:spPr>
        <p:txBody>
          <a:bodyPr/>
          <a:p/>
        </p:txBody>
      </p:sp>
      <p:sp>
        <p:nvSpPr>
          <p:cNvPr id="15" name="Text 13"/>
          <p:cNvSpPr/>
          <p:nvPr/>
        </p:nvSpPr>
        <p:spPr>
          <a:xfrm>
            <a:off x="868204" y="6127730"/>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Inter Bold" pitchFamily="34" charset="0"/>
                <a:ea typeface="Inter Bold" pitchFamily="34" charset="-122"/>
                <a:cs typeface="Inter Bold" pitchFamily="34" charset="-120"/>
              </a:rPr>
              <a:t>1</a:t>
            </a:r>
            <a:endParaRPr lang="en-US" sz="2300" dirty="0"/>
          </a:p>
        </p:txBody>
      </p:sp>
      <p:pic>
        <p:nvPicPr>
          <p:cNvPr id="16" name="Image 0" descr="preencoded.png">    </p:cNvPr>
          <p:cNvPicPr>
            <a:picLocks noChangeAspect="1"/>
          </p:cNvPicPr>
          <p:nvPr/>
        </p:nvPicPr>
        <p:blipFill>
          <a:blip r:embed="rId1"/>
          <a:stretch>
            <a:fillRect/>
          </a:stretch>
        </p:blipFill>
        <p:spPr>
          <a:xfrm>
            <a:off x="1438632" y="6154936"/>
            <a:ext cx="3463647" cy="545783"/>
          </a:xfrm>
          <a:prstGeom prst="rect">
            <a:avLst/>
          </a:prstGeom>
        </p:spPr>
      </p:pic>
      <p:pic>
        <p:nvPicPr>
          <p:cNvPr id="17" name="Image 1" descr="preencoded.png">    </p:cNvPr>
          <p:cNvPicPr>
            <a:picLocks noChangeAspect="1"/>
          </p:cNvPicPr>
          <p:nvPr/>
        </p:nvPicPr>
        <p:blipFill>
          <a:blip r:embed="rId2"/>
          <a:stretch>
            <a:fillRect/>
          </a:stretch>
        </p:blipFill>
        <p:spPr>
          <a:xfrm>
            <a:off x="5001458" y="6154936"/>
            <a:ext cx="3478292" cy="545783"/>
          </a:xfrm>
          <a:prstGeom prst="rect">
            <a:avLst/>
          </a:prstGeom>
        </p:spPr>
      </p:pic>
      <p:sp>
        <p:nvSpPr>
          <p:cNvPr id="18" name="Text 14"/>
          <p:cNvSpPr/>
          <p:nvPr/>
        </p:nvSpPr>
        <p:spPr>
          <a:xfrm>
            <a:off x="793790" y="6923961"/>
            <a:ext cx="13042821" cy="317540"/>
          </a:xfrm>
          <a:prstGeom prst="rect">
            <a:avLst/>
          </a:prstGeom>
          <a:noFill/>
          <a:ln/>
        </p:spPr>
        <p:txBody>
          <a:bodyPr wrap="none" lIns="0" tIns="0" rIns="0" bIns="0" rtlCol="0" anchor="t"/>
          <a:lstStyle/>
          <a:p>
            <a:pPr algn="ctr"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Thank you for your commitment to mathematics teaching and learning excellence in South Africa.</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9379" y="661630"/>
            <a:ext cx="7755017" cy="585430"/>
          </a:xfrm>
          <a:prstGeom prst="rect">
            <a:avLst/>
          </a:prstGeom>
          <a:noFill/>
          <a:ln/>
        </p:spPr>
        <p:txBody>
          <a:bodyPr wrap="none" lIns="0" tIns="0" rIns="0" bIns="0" rtlCol="0" anchor="t"/>
          <a:lstStyle/>
          <a:p>
            <a:pPr algn="l" indent="0" marL="0">
              <a:lnSpc>
                <a:spcPts val="4600"/>
              </a:lnSpc>
              <a:buNone/>
            </a:pPr>
            <a:r>
              <a:rPr lang="en-US" sz="3650" b="1" dirty="0">
                <a:solidFill>
                  <a:srgbClr val="000000"/>
                </a:solidFill>
                <a:latin typeface="Inter Bold" pitchFamily="34" charset="0"/>
                <a:ea typeface="Inter Bold" pitchFamily="34" charset="-122"/>
                <a:cs typeface="Inter Bold" pitchFamily="34" charset="-120"/>
              </a:rPr>
              <a:t>Classroom Pain Points We Can Fix</a:t>
            </a:r>
            <a:endParaRPr lang="en-US" sz="3650" dirty="0"/>
          </a:p>
        </p:txBody>
      </p:sp>
      <p:sp>
        <p:nvSpPr>
          <p:cNvPr id="3" name="Text 1"/>
          <p:cNvSpPr/>
          <p:nvPr/>
        </p:nvSpPr>
        <p:spPr>
          <a:xfrm>
            <a:off x="749379" y="1621750"/>
            <a:ext cx="13131641" cy="599599"/>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While systemic challenges require long-term structural change, several critical pain points are within reach of immediate, practical intervention. These are the obstacles that effective teaching practices—supported by the right tools—can begin to address right now.</a:t>
            </a:r>
            <a:endParaRPr lang="en-US" sz="1450" dirty="0"/>
          </a:p>
        </p:txBody>
      </p:sp>
      <p:sp>
        <p:nvSpPr>
          <p:cNvPr id="4" name="Shape 2"/>
          <p:cNvSpPr/>
          <p:nvPr/>
        </p:nvSpPr>
        <p:spPr>
          <a:xfrm>
            <a:off x="749379" y="2432090"/>
            <a:ext cx="4252317" cy="2624137"/>
          </a:xfrm>
          <a:prstGeom prst="roundRect">
            <a:avLst>
              <a:gd name="adj" fmla="val 4181"/>
            </a:avLst>
          </a:prstGeom>
          <a:solidFill>
            <a:srgbClr val="FFFFFF"/>
          </a:solidFill>
          <a:ln w="22860">
            <a:solidFill>
              <a:srgbClr val="C0C6D7"/>
            </a:solidFill>
            <a:prstDash val="solid"/>
          </a:ln>
        </p:spPr>
        <p:txBody>
          <a:bodyPr/>
          <a:p/>
        </p:txBody>
      </p:sp>
      <p:sp>
        <p:nvSpPr>
          <p:cNvPr id="5" name="Shape 3"/>
          <p:cNvSpPr/>
          <p:nvPr/>
        </p:nvSpPr>
        <p:spPr>
          <a:xfrm>
            <a:off x="726519" y="2432090"/>
            <a:ext cx="91440" cy="2624137"/>
          </a:xfrm>
          <a:prstGeom prst="roundRect">
            <a:avLst>
              <a:gd name="adj" fmla="val 86063"/>
            </a:avLst>
          </a:prstGeom>
          <a:solidFill>
            <a:srgbClr val="3A549E"/>
          </a:solidFill>
          <a:ln/>
        </p:spPr>
        <p:txBody>
          <a:bodyPr/>
          <a:p/>
        </p:txBody>
      </p:sp>
      <p:sp>
        <p:nvSpPr>
          <p:cNvPr id="6" name="Text 4"/>
          <p:cNvSpPr/>
          <p:nvPr/>
        </p:nvSpPr>
        <p:spPr>
          <a:xfrm>
            <a:off x="1028105" y="2642235"/>
            <a:ext cx="3053834" cy="292656"/>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Persistent Misconceptions</a:t>
            </a:r>
            <a:endParaRPr lang="en-US" sz="1800" dirty="0"/>
          </a:p>
        </p:txBody>
      </p:sp>
      <p:sp>
        <p:nvSpPr>
          <p:cNvPr id="7" name="Text 5"/>
          <p:cNvSpPr/>
          <p:nvPr/>
        </p:nvSpPr>
        <p:spPr>
          <a:xfrm>
            <a:off x="1028105" y="3047286"/>
            <a:ext cx="3763447" cy="1798796"/>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Fractions, decimals, and place value errors follow learners for years because they're never properly diagnosed and addressed. The same confusion reappears across grade levels, limiting access to more advanced topics.</a:t>
            </a:r>
            <a:endParaRPr lang="en-US" sz="1450" dirty="0"/>
          </a:p>
        </p:txBody>
      </p:sp>
      <p:sp>
        <p:nvSpPr>
          <p:cNvPr id="8" name="Shape 6"/>
          <p:cNvSpPr/>
          <p:nvPr/>
        </p:nvSpPr>
        <p:spPr>
          <a:xfrm>
            <a:off x="5188982" y="2432090"/>
            <a:ext cx="4252317" cy="2624137"/>
          </a:xfrm>
          <a:prstGeom prst="roundRect">
            <a:avLst>
              <a:gd name="adj" fmla="val 4181"/>
            </a:avLst>
          </a:prstGeom>
          <a:solidFill>
            <a:srgbClr val="FFFFFF"/>
          </a:solidFill>
          <a:ln w="22860">
            <a:solidFill>
              <a:srgbClr val="C0C6D7"/>
            </a:solidFill>
            <a:prstDash val="solid"/>
          </a:ln>
        </p:spPr>
        <p:txBody>
          <a:bodyPr/>
          <a:p/>
        </p:txBody>
      </p:sp>
      <p:sp>
        <p:nvSpPr>
          <p:cNvPr id="9" name="Shape 7"/>
          <p:cNvSpPr/>
          <p:nvPr/>
        </p:nvSpPr>
        <p:spPr>
          <a:xfrm>
            <a:off x="5166122" y="2432090"/>
            <a:ext cx="91440" cy="2624137"/>
          </a:xfrm>
          <a:prstGeom prst="roundRect">
            <a:avLst>
              <a:gd name="adj" fmla="val 86063"/>
            </a:avLst>
          </a:prstGeom>
          <a:solidFill>
            <a:srgbClr val="3A549E"/>
          </a:solidFill>
          <a:ln/>
        </p:spPr>
        <p:txBody>
          <a:bodyPr/>
          <a:p/>
        </p:txBody>
      </p:sp>
      <p:sp>
        <p:nvSpPr>
          <p:cNvPr id="10" name="Text 8"/>
          <p:cNvSpPr/>
          <p:nvPr/>
        </p:nvSpPr>
        <p:spPr>
          <a:xfrm>
            <a:off x="5467707" y="2642235"/>
            <a:ext cx="3422809" cy="292656"/>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Rule-Chasing Over Reasoning</a:t>
            </a:r>
            <a:endParaRPr lang="en-US" sz="1800" dirty="0"/>
          </a:p>
        </p:txBody>
      </p:sp>
      <p:sp>
        <p:nvSpPr>
          <p:cNvPr id="11" name="Text 9"/>
          <p:cNvSpPr/>
          <p:nvPr/>
        </p:nvSpPr>
        <p:spPr>
          <a:xfrm>
            <a:off x="5467707" y="3047286"/>
            <a:ext cx="3763447" cy="1798796"/>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When learners memorize procedures without understanding why they work, they struggle to transfer knowledge to new contexts or recognize when they've made an error. Mathematical thinking takes a back seat to pattern-matching.</a:t>
            </a:r>
            <a:endParaRPr lang="en-US" sz="1450" dirty="0"/>
          </a:p>
        </p:txBody>
      </p:sp>
      <p:sp>
        <p:nvSpPr>
          <p:cNvPr id="12" name="Shape 10"/>
          <p:cNvSpPr/>
          <p:nvPr/>
        </p:nvSpPr>
        <p:spPr>
          <a:xfrm>
            <a:off x="9628584" y="2432090"/>
            <a:ext cx="4252317" cy="2624137"/>
          </a:xfrm>
          <a:prstGeom prst="roundRect">
            <a:avLst>
              <a:gd name="adj" fmla="val 4181"/>
            </a:avLst>
          </a:prstGeom>
          <a:solidFill>
            <a:srgbClr val="FFFFFF"/>
          </a:solidFill>
          <a:ln w="22860">
            <a:solidFill>
              <a:srgbClr val="C0C6D7"/>
            </a:solidFill>
            <a:prstDash val="solid"/>
          </a:ln>
        </p:spPr>
        <p:txBody>
          <a:bodyPr/>
          <a:p/>
        </p:txBody>
      </p:sp>
      <p:sp>
        <p:nvSpPr>
          <p:cNvPr id="13" name="Shape 11"/>
          <p:cNvSpPr/>
          <p:nvPr/>
        </p:nvSpPr>
        <p:spPr>
          <a:xfrm>
            <a:off x="9605724" y="2432090"/>
            <a:ext cx="91440" cy="2624137"/>
          </a:xfrm>
          <a:prstGeom prst="roundRect">
            <a:avLst>
              <a:gd name="adj" fmla="val 86063"/>
            </a:avLst>
          </a:prstGeom>
          <a:solidFill>
            <a:srgbClr val="3A549E"/>
          </a:solidFill>
          <a:ln/>
        </p:spPr>
        <p:txBody>
          <a:bodyPr/>
          <a:p/>
        </p:txBody>
      </p:sp>
      <p:sp>
        <p:nvSpPr>
          <p:cNvPr id="14" name="Text 12"/>
          <p:cNvSpPr/>
          <p:nvPr/>
        </p:nvSpPr>
        <p:spPr>
          <a:xfrm>
            <a:off x="9907310" y="2642235"/>
            <a:ext cx="2342078" cy="292656"/>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Feedback Delays</a:t>
            </a:r>
            <a:endParaRPr lang="en-US" sz="1800" dirty="0"/>
          </a:p>
        </p:txBody>
      </p:sp>
      <p:sp>
        <p:nvSpPr>
          <p:cNvPr id="15" name="Text 13"/>
          <p:cNvSpPr/>
          <p:nvPr/>
        </p:nvSpPr>
        <p:spPr>
          <a:xfrm>
            <a:off x="9907310" y="3047286"/>
            <a:ext cx="3763447" cy="1498997"/>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By the time teachers mark assessments and return them, the moment for intervention has passed. Learners move to new topics carrying unresolved confusion, and teachers lack real-time signals to adjust instruction.</a:t>
            </a:r>
            <a:endParaRPr lang="en-US" sz="1450" dirty="0"/>
          </a:p>
        </p:txBody>
      </p:sp>
      <p:sp>
        <p:nvSpPr>
          <p:cNvPr id="16" name="Shape 14"/>
          <p:cNvSpPr/>
          <p:nvPr/>
        </p:nvSpPr>
        <p:spPr>
          <a:xfrm>
            <a:off x="749379" y="5243513"/>
            <a:ext cx="4252317" cy="2324338"/>
          </a:xfrm>
          <a:prstGeom prst="roundRect">
            <a:avLst>
              <a:gd name="adj" fmla="val 4721"/>
            </a:avLst>
          </a:prstGeom>
          <a:solidFill>
            <a:srgbClr val="FFFFFF"/>
          </a:solidFill>
          <a:ln w="22860">
            <a:solidFill>
              <a:srgbClr val="C0C6D7"/>
            </a:solidFill>
            <a:prstDash val="solid"/>
          </a:ln>
        </p:spPr>
        <p:txBody>
          <a:bodyPr/>
          <a:p/>
        </p:txBody>
      </p:sp>
      <p:sp>
        <p:nvSpPr>
          <p:cNvPr id="17" name="Shape 15"/>
          <p:cNvSpPr/>
          <p:nvPr/>
        </p:nvSpPr>
        <p:spPr>
          <a:xfrm>
            <a:off x="726519" y="5243513"/>
            <a:ext cx="91440" cy="2324338"/>
          </a:xfrm>
          <a:prstGeom prst="roundRect">
            <a:avLst>
              <a:gd name="adj" fmla="val 86063"/>
            </a:avLst>
          </a:prstGeom>
          <a:solidFill>
            <a:srgbClr val="3A549E"/>
          </a:solidFill>
          <a:ln/>
        </p:spPr>
        <p:txBody>
          <a:bodyPr/>
          <a:p/>
        </p:txBody>
      </p:sp>
      <p:sp>
        <p:nvSpPr>
          <p:cNvPr id="18" name="Text 16"/>
          <p:cNvSpPr/>
          <p:nvPr/>
        </p:nvSpPr>
        <p:spPr>
          <a:xfrm>
            <a:off x="1028105" y="5453658"/>
            <a:ext cx="2356723" cy="292656"/>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Fragmented Support</a:t>
            </a:r>
            <a:endParaRPr lang="en-US" sz="1800" dirty="0"/>
          </a:p>
        </p:txBody>
      </p:sp>
      <p:sp>
        <p:nvSpPr>
          <p:cNvPr id="19" name="Text 17"/>
          <p:cNvSpPr/>
          <p:nvPr/>
        </p:nvSpPr>
        <p:spPr>
          <a:xfrm>
            <a:off x="1028105" y="5858708"/>
            <a:ext cx="3763447" cy="1498997"/>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Tutoring, supplemental instruction, and academic advising often operate in silos, without coordination or shared visibility into what each learner actually needs. Efforts duplicate or miss the mark entirely.</a:t>
            </a:r>
            <a:endParaRPr lang="en-US" sz="1450" dirty="0"/>
          </a:p>
        </p:txBody>
      </p:sp>
      <p:sp>
        <p:nvSpPr>
          <p:cNvPr id="20" name="Shape 18"/>
          <p:cNvSpPr/>
          <p:nvPr/>
        </p:nvSpPr>
        <p:spPr>
          <a:xfrm>
            <a:off x="5188982" y="5243513"/>
            <a:ext cx="4252317" cy="2324338"/>
          </a:xfrm>
          <a:prstGeom prst="roundRect">
            <a:avLst>
              <a:gd name="adj" fmla="val 4721"/>
            </a:avLst>
          </a:prstGeom>
          <a:solidFill>
            <a:srgbClr val="FFFFFF"/>
          </a:solidFill>
          <a:ln w="22860">
            <a:solidFill>
              <a:srgbClr val="C0C6D7"/>
            </a:solidFill>
            <a:prstDash val="solid"/>
          </a:ln>
        </p:spPr>
        <p:txBody>
          <a:bodyPr/>
          <a:p/>
        </p:txBody>
      </p:sp>
      <p:sp>
        <p:nvSpPr>
          <p:cNvPr id="21" name="Shape 19"/>
          <p:cNvSpPr/>
          <p:nvPr/>
        </p:nvSpPr>
        <p:spPr>
          <a:xfrm>
            <a:off x="5166122" y="5243513"/>
            <a:ext cx="91440" cy="2324338"/>
          </a:xfrm>
          <a:prstGeom prst="roundRect">
            <a:avLst>
              <a:gd name="adj" fmla="val 86063"/>
            </a:avLst>
          </a:prstGeom>
          <a:solidFill>
            <a:srgbClr val="3A549E"/>
          </a:solidFill>
          <a:ln/>
        </p:spPr>
        <p:txBody>
          <a:bodyPr/>
          <a:p/>
        </p:txBody>
      </p:sp>
      <p:sp>
        <p:nvSpPr>
          <p:cNvPr id="22" name="Text 20"/>
          <p:cNvSpPr/>
          <p:nvPr/>
        </p:nvSpPr>
        <p:spPr>
          <a:xfrm>
            <a:off x="5467707" y="5453658"/>
            <a:ext cx="2812852" cy="292656"/>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Invisible Learning Needs</a:t>
            </a:r>
            <a:endParaRPr lang="en-US" sz="1800" dirty="0"/>
          </a:p>
        </p:txBody>
      </p:sp>
      <p:sp>
        <p:nvSpPr>
          <p:cNvPr id="23" name="Text 21"/>
          <p:cNvSpPr/>
          <p:nvPr/>
        </p:nvSpPr>
        <p:spPr>
          <a:xfrm>
            <a:off x="5467707" y="5858708"/>
            <a:ext cx="3763447" cy="1498997"/>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In classes of 40+ learners, it's nearly impossible to maintain real-time awareness of who needs what. Quiet strugglers go unnoticed until they're far behind, while others aren't challenged appropriately.</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24245"/>
            <a:ext cx="9665732"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What Is a Good Teacher? The Core Loop</a:t>
            </a:r>
            <a:endParaRPr lang="en-US" sz="3900" dirty="0"/>
          </a:p>
        </p:txBody>
      </p:sp>
      <p:sp>
        <p:nvSpPr>
          <p:cNvPr id="3" name="Text 1"/>
          <p:cNvSpPr/>
          <p:nvPr/>
        </p:nvSpPr>
        <p:spPr>
          <a:xfrm>
            <a:off x="793790" y="164115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Exceptional teaching isn't mysterious—it follows a disciplined, repeating cycle that combines observation, interpretation, action, and reflection. This is the pedagogical core that technology should amplify, never replace.</a:t>
            </a:r>
            <a:endParaRPr lang="en-US" sz="1550" dirty="0"/>
          </a:p>
        </p:txBody>
      </p:sp>
      <p:sp>
        <p:nvSpPr>
          <p:cNvPr id="4" name="Text 2"/>
          <p:cNvSpPr/>
          <p:nvPr/>
        </p:nvSpPr>
        <p:spPr>
          <a:xfrm>
            <a:off x="2254091" y="2716530"/>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Observe</a:t>
            </a:r>
            <a:endParaRPr lang="en-US" sz="1950" dirty="0"/>
          </a:p>
        </p:txBody>
      </p:sp>
      <p:sp>
        <p:nvSpPr>
          <p:cNvPr id="5" name="Text 3"/>
          <p:cNvSpPr/>
          <p:nvPr/>
        </p:nvSpPr>
        <p:spPr>
          <a:xfrm>
            <a:off x="793790" y="3145750"/>
            <a:ext cx="3941207" cy="1270159"/>
          </a:xfrm>
          <a:prstGeom prst="rect">
            <a:avLst/>
          </a:prstGeom>
          <a:noFill/>
          <a:ln/>
        </p:spPr>
        <p:txBody>
          <a:bodyPr wrap="square" lIns="0" tIns="0" rIns="0" bIns="0" rtlCol="0" anchor="t"/>
          <a:lstStyle/>
          <a:p>
            <a:pPr algn="r"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Actively elicit evidence during instruction through whiteboards, exit tickets, cold-calling, or digital polls to surface learner thinking in real time.</a:t>
            </a:r>
            <a:endParaRPr lang="en-US" sz="1550" dirty="0"/>
          </a:p>
        </p:txBody>
      </p:sp>
      <p:pic>
        <p:nvPicPr>
          <p:cNvPr id="6" name="Image 0" descr="preencoded.png">    </p:cNvPr>
          <p:cNvPicPr>
            <a:picLocks noChangeAspect="1"/>
          </p:cNvPicPr>
          <p:nvPr/>
        </p:nvPicPr>
        <p:blipFill>
          <a:blip r:embed="rId1"/>
          <a:stretch>
            <a:fillRect/>
          </a:stretch>
        </p:blipFill>
        <p:spPr>
          <a:xfrm>
            <a:off x="5032653" y="2499479"/>
            <a:ext cx="4564975" cy="4564975"/>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7864" y="3326190"/>
            <a:ext cx="296942" cy="296942"/>
          </a:xfrm>
          <a:prstGeom prst="rect">
            <a:avLst/>
          </a:prstGeom>
        </p:spPr>
      </p:pic>
      <p:sp>
        <p:nvSpPr>
          <p:cNvPr id="8" name="Text 4"/>
          <p:cNvSpPr/>
          <p:nvPr/>
        </p:nvSpPr>
        <p:spPr>
          <a:xfrm>
            <a:off x="9895284" y="271653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Interpret</a:t>
            </a:r>
            <a:endParaRPr lang="en-US" sz="1950" dirty="0"/>
          </a:p>
        </p:txBody>
      </p:sp>
      <p:sp>
        <p:nvSpPr>
          <p:cNvPr id="9" name="Text 5"/>
          <p:cNvSpPr/>
          <p:nvPr/>
        </p:nvSpPr>
        <p:spPr>
          <a:xfrm>
            <a:off x="9895284" y="3145750"/>
            <a:ext cx="3941326"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Name the underlying misconception—not just "wrong answer," but why. Select a visual representation or model that will make the concept visible.</a:t>
            </a:r>
            <a:endParaRPr lang="en-US" sz="1550" dirty="0"/>
          </a:p>
        </p:txBody>
      </p:sp>
      <p:pic>
        <p:nvPicPr>
          <p:cNvPr id="10" name="Image 2" descr="preencoded.png">    </p:cNvPr>
          <p:cNvPicPr>
            <a:picLocks noChangeAspect="1"/>
          </p:cNvPicPr>
          <p:nvPr/>
        </p:nvPicPr>
        <p:blipFill>
          <a:blip r:embed="rId4"/>
          <a:stretch>
            <a:fillRect/>
          </a:stretch>
        </p:blipFill>
        <p:spPr>
          <a:xfrm>
            <a:off x="5032653" y="2499479"/>
            <a:ext cx="4564975" cy="4564975"/>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3738" y="3714690"/>
            <a:ext cx="296942" cy="296942"/>
          </a:xfrm>
          <a:prstGeom prst="rect">
            <a:avLst/>
          </a:prstGeom>
        </p:spPr>
      </p:pic>
      <p:sp>
        <p:nvSpPr>
          <p:cNvPr id="12" name="Text 6"/>
          <p:cNvSpPr/>
          <p:nvPr/>
        </p:nvSpPr>
        <p:spPr>
          <a:xfrm>
            <a:off x="9895284" y="514790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Act</a:t>
            </a:r>
            <a:endParaRPr lang="en-US" sz="1950" dirty="0"/>
          </a:p>
        </p:txBody>
      </p:sp>
      <p:sp>
        <p:nvSpPr>
          <p:cNvPr id="13" name="Text 7"/>
          <p:cNvSpPr/>
          <p:nvPr/>
        </p:nvSpPr>
        <p:spPr>
          <a:xfrm>
            <a:off x="9895284" y="5577126"/>
            <a:ext cx="3941326"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Deliver a targeted mini-lesson, regroup learners with similar needs, or adjust the next day's instruction to address patterns observed across the class.</a:t>
            </a:r>
            <a:endParaRPr lang="en-US" sz="1550" dirty="0"/>
          </a:p>
        </p:txBody>
      </p:sp>
      <p:pic>
        <p:nvPicPr>
          <p:cNvPr id="14" name="Image 4" descr="preencoded.png">    </p:cNvPr>
          <p:cNvPicPr>
            <a:picLocks noChangeAspect="1"/>
          </p:cNvPicPr>
          <p:nvPr/>
        </p:nvPicPr>
        <p:blipFill>
          <a:blip r:embed="rId7"/>
          <a:stretch>
            <a:fillRect/>
          </a:stretch>
        </p:blipFill>
        <p:spPr>
          <a:xfrm>
            <a:off x="5032653" y="2499479"/>
            <a:ext cx="4564975" cy="4564975"/>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5237" y="5940564"/>
            <a:ext cx="296942" cy="296942"/>
          </a:xfrm>
          <a:prstGeom prst="rect">
            <a:avLst/>
          </a:prstGeom>
        </p:spPr>
      </p:pic>
      <p:sp>
        <p:nvSpPr>
          <p:cNvPr id="16" name="Text 8"/>
          <p:cNvSpPr/>
          <p:nvPr/>
        </p:nvSpPr>
        <p:spPr>
          <a:xfrm>
            <a:off x="2254091" y="5147905"/>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Reflect</a:t>
            </a:r>
            <a:endParaRPr lang="en-US" sz="1950" dirty="0"/>
          </a:p>
        </p:txBody>
      </p:sp>
      <p:sp>
        <p:nvSpPr>
          <p:cNvPr id="17" name="Text 9"/>
          <p:cNvSpPr/>
          <p:nvPr/>
        </p:nvSpPr>
        <p:spPr>
          <a:xfrm>
            <a:off x="793790" y="5577126"/>
            <a:ext cx="3941207" cy="1270159"/>
          </a:xfrm>
          <a:prstGeom prst="rect">
            <a:avLst/>
          </a:prstGeom>
          <a:noFill/>
          <a:ln/>
        </p:spPr>
        <p:txBody>
          <a:bodyPr wrap="square" lIns="0" tIns="0" rIns="0" bIns="0" rtlCol="0" anchor="t"/>
          <a:lstStyle/>
          <a:p>
            <a:pPr algn="r"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Check impact by the following week—did the intervention move learners forward? What worked? Document insights for future cycles and share with colleagues.</a:t>
            </a:r>
            <a:endParaRPr lang="en-US" sz="1550" dirty="0"/>
          </a:p>
        </p:txBody>
      </p:sp>
      <p:pic>
        <p:nvPicPr>
          <p:cNvPr id="18" name="Image 6" descr="preencoded.png">    </p:cNvPr>
          <p:cNvPicPr>
            <a:picLocks noChangeAspect="1"/>
          </p:cNvPicPr>
          <p:nvPr/>
        </p:nvPicPr>
        <p:blipFill>
          <a:blip r:embed="rId10"/>
          <a:stretch>
            <a:fillRect/>
          </a:stretch>
        </p:blipFill>
        <p:spPr>
          <a:xfrm>
            <a:off x="5032653" y="2499479"/>
            <a:ext cx="4564975" cy="4564975"/>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59363" y="5552063"/>
            <a:ext cx="296942" cy="296942"/>
          </a:xfrm>
          <a:prstGeom prst="rect">
            <a:avLst/>
          </a:prstGeom>
        </p:spPr>
      </p:pic>
      <p:sp>
        <p:nvSpPr>
          <p:cNvPr id="20" name="Text 10"/>
          <p:cNvSpPr/>
          <p:nvPr/>
        </p:nvSpPr>
        <p:spPr>
          <a:xfrm>
            <a:off x="793790" y="7287697"/>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This cycle is what we want to </a:t>
            </a:r>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scale</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—making it faster, more precise, and accessible to every teacher, regardless of experience level or class size.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2683" y="352425"/>
            <a:ext cx="6723817" cy="400645"/>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Inter Bold" pitchFamily="34" charset="0"/>
                <a:ea typeface="Inter Bold" pitchFamily="34" charset="-122"/>
                <a:cs typeface="Inter Bold" pitchFamily="34" charset="-120"/>
              </a:rPr>
              <a:t>The Data a Good Teacher Uses (No Jargon)</a:t>
            </a:r>
            <a:endParaRPr lang="en-US" sz="2500" dirty="0"/>
          </a:p>
        </p:txBody>
      </p:sp>
      <p:sp>
        <p:nvSpPr>
          <p:cNvPr id="3" name="Text 1"/>
          <p:cNvSpPr/>
          <p:nvPr/>
        </p:nvSpPr>
        <p:spPr>
          <a:xfrm>
            <a:off x="512683" y="1009412"/>
            <a:ext cx="13605034" cy="41028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Effective teachers don't drown in spreadsheets or wait for end-of-term reports. They work with a small set of </a:t>
            </a:r>
            <a:pPr algn="l" indent="0" marL="0">
              <a:lnSpc>
                <a:spcPts val="1600"/>
              </a:lnSpc>
              <a:buNone/>
            </a:pPr>
            <a:r>
              <a:rPr lang="en-US" sz="1000" b="1" dirty="0">
                <a:solidFill>
                  <a:srgbClr val="000000"/>
                </a:solidFill>
                <a:latin typeface="Nunito Sans" pitchFamily="34" charset="0"/>
                <a:ea typeface="Nunito Sans" pitchFamily="34" charset="-122"/>
                <a:cs typeface="Nunito Sans" pitchFamily="34" charset="-120"/>
              </a:rPr>
              <a:t>immediately actionable signals</a:t>
            </a:r>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 that inform instruction in the moment and across short cycles. Let's demystify what "data-driven teaching" actually looks like on the ground.</a:t>
            </a:r>
            <a:endParaRPr lang="en-US" sz="1000" dirty="0"/>
          </a:p>
        </p:txBody>
      </p:sp>
      <p:pic>
        <p:nvPicPr>
          <p:cNvPr id="4" name="Image 0" descr="preencoded.png">    </p:cNvPr>
          <p:cNvPicPr>
            <a:picLocks noChangeAspect="1"/>
          </p:cNvPicPr>
          <p:nvPr/>
        </p:nvPicPr>
        <p:blipFill>
          <a:blip r:embed="rId1"/>
          <a:stretch>
            <a:fillRect/>
          </a:stretch>
        </p:blipFill>
        <p:spPr>
          <a:xfrm>
            <a:off x="512683" y="1708071"/>
            <a:ext cx="6646188" cy="6646188"/>
          </a:xfrm>
          <a:prstGeom prst="rect">
            <a:avLst/>
          </a:prstGeom>
        </p:spPr>
      </p:pic>
      <p:sp>
        <p:nvSpPr>
          <p:cNvPr id="5" name="Shape 2"/>
          <p:cNvSpPr/>
          <p:nvPr/>
        </p:nvSpPr>
        <p:spPr>
          <a:xfrm>
            <a:off x="7479149" y="1708071"/>
            <a:ext cx="288369" cy="288369"/>
          </a:xfrm>
          <a:prstGeom prst="roundRect">
            <a:avLst>
              <a:gd name="adj" fmla="val 18671"/>
            </a:avLst>
          </a:prstGeom>
          <a:solidFill>
            <a:srgbClr val="DAE0F1"/>
          </a:solidFill>
          <a:ln w="7620">
            <a:solidFill>
              <a:srgbClr val="C0C6D7"/>
            </a:solidFill>
            <a:prstDash val="solid"/>
          </a:ln>
        </p:spPr>
        <p:txBody>
          <a:bodyPr/>
          <a:p/>
        </p:txBody>
      </p:sp>
      <p:sp>
        <p:nvSpPr>
          <p:cNvPr id="6" name="Text 3"/>
          <p:cNvSpPr/>
          <p:nvPr/>
        </p:nvSpPr>
        <p:spPr>
          <a:xfrm>
            <a:off x="7895630" y="1752124"/>
            <a:ext cx="1602343" cy="200263"/>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Immediate Evidence</a:t>
            </a:r>
            <a:endParaRPr lang="en-US" sz="1250" dirty="0"/>
          </a:p>
        </p:txBody>
      </p:sp>
      <p:sp>
        <p:nvSpPr>
          <p:cNvPr id="7" name="Text 4"/>
          <p:cNvSpPr/>
          <p:nvPr/>
        </p:nvSpPr>
        <p:spPr>
          <a:xfrm>
            <a:off x="7895630" y="2080498"/>
            <a:ext cx="6229707" cy="41028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Quick checks during class—mini-whiteboards held up, thumbs up/down, or a fast poll—that reveal who's with you and who's drifting.</a:t>
            </a:r>
            <a:endParaRPr lang="en-US" sz="1000" dirty="0"/>
          </a:p>
        </p:txBody>
      </p:sp>
      <p:sp>
        <p:nvSpPr>
          <p:cNvPr id="8" name="Shape 5"/>
          <p:cNvSpPr/>
          <p:nvPr/>
        </p:nvSpPr>
        <p:spPr>
          <a:xfrm>
            <a:off x="7479149" y="2747129"/>
            <a:ext cx="288369" cy="288369"/>
          </a:xfrm>
          <a:prstGeom prst="roundRect">
            <a:avLst>
              <a:gd name="adj" fmla="val 18671"/>
            </a:avLst>
          </a:prstGeom>
          <a:solidFill>
            <a:srgbClr val="DAE0F1"/>
          </a:solidFill>
          <a:ln w="7620">
            <a:solidFill>
              <a:srgbClr val="C0C6D7"/>
            </a:solidFill>
            <a:prstDash val="solid"/>
          </a:ln>
        </p:spPr>
        <p:txBody>
          <a:bodyPr/>
          <a:p/>
        </p:txBody>
      </p:sp>
      <p:sp>
        <p:nvSpPr>
          <p:cNvPr id="9" name="Text 6"/>
          <p:cNvSpPr/>
          <p:nvPr/>
        </p:nvSpPr>
        <p:spPr>
          <a:xfrm>
            <a:off x="7895630" y="2791182"/>
            <a:ext cx="1602343" cy="200263"/>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Named Patterns</a:t>
            </a:r>
            <a:endParaRPr lang="en-US" sz="1250" dirty="0"/>
          </a:p>
        </p:txBody>
      </p:sp>
      <p:sp>
        <p:nvSpPr>
          <p:cNvPr id="10" name="Text 7"/>
          <p:cNvSpPr/>
          <p:nvPr/>
        </p:nvSpPr>
        <p:spPr>
          <a:xfrm>
            <a:off x="7895630" y="3119557"/>
            <a:ext cx="6229707" cy="41028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Not just "got it wrong," but </a:t>
            </a:r>
            <a:pPr algn="l" indent="0" marL="0">
              <a:lnSpc>
                <a:spcPts val="1600"/>
              </a:lnSpc>
              <a:buNone/>
            </a:pPr>
            <a:r>
              <a:rPr lang="en-US" sz="1000" i="1" dirty="0">
                <a:solidFill>
                  <a:srgbClr val="000000"/>
                </a:solidFill>
                <a:latin typeface="Nunito Sans" pitchFamily="34" charset="0"/>
                <a:ea typeface="Nunito Sans" pitchFamily="34" charset="-122"/>
                <a:cs typeface="Nunito Sans" pitchFamily="34" charset="-120"/>
              </a:rPr>
              <a:t>why</a:t>
            </a:r>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—like "confuses larger denominator with larger value" or "adds across without common denominators." Precision matters.</a:t>
            </a:r>
            <a:endParaRPr lang="en-US" sz="1000" dirty="0"/>
          </a:p>
        </p:txBody>
      </p:sp>
      <p:sp>
        <p:nvSpPr>
          <p:cNvPr id="11" name="Shape 8"/>
          <p:cNvSpPr/>
          <p:nvPr/>
        </p:nvSpPr>
        <p:spPr>
          <a:xfrm>
            <a:off x="7479149" y="3786188"/>
            <a:ext cx="288369" cy="288369"/>
          </a:xfrm>
          <a:prstGeom prst="roundRect">
            <a:avLst>
              <a:gd name="adj" fmla="val 18671"/>
            </a:avLst>
          </a:prstGeom>
          <a:solidFill>
            <a:srgbClr val="DAE0F1"/>
          </a:solidFill>
          <a:ln w="7620">
            <a:solidFill>
              <a:srgbClr val="C0C6D7"/>
            </a:solidFill>
            <a:prstDash val="solid"/>
          </a:ln>
        </p:spPr>
        <p:txBody>
          <a:bodyPr/>
          <a:p/>
        </p:txBody>
      </p:sp>
      <p:sp>
        <p:nvSpPr>
          <p:cNvPr id="12" name="Text 9"/>
          <p:cNvSpPr/>
          <p:nvPr/>
        </p:nvSpPr>
        <p:spPr>
          <a:xfrm>
            <a:off x="7895630" y="3830241"/>
            <a:ext cx="1887974" cy="200263"/>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Group-Level Granularity</a:t>
            </a:r>
            <a:endParaRPr lang="en-US" sz="1250" dirty="0"/>
          </a:p>
        </p:txBody>
      </p:sp>
      <p:sp>
        <p:nvSpPr>
          <p:cNvPr id="13" name="Text 10"/>
          <p:cNvSpPr/>
          <p:nvPr/>
        </p:nvSpPr>
        <p:spPr>
          <a:xfrm>
            <a:off x="7895630" y="4158615"/>
            <a:ext cx="6229707" cy="41028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Clusters of 3-6 learners with similar needs, not overwhelming individual profiles. Small enough to target, large enough to teach efficiently.</a:t>
            </a:r>
            <a:endParaRPr lang="en-US" sz="1000" dirty="0"/>
          </a:p>
        </p:txBody>
      </p:sp>
      <p:sp>
        <p:nvSpPr>
          <p:cNvPr id="14" name="Shape 11"/>
          <p:cNvSpPr/>
          <p:nvPr/>
        </p:nvSpPr>
        <p:spPr>
          <a:xfrm>
            <a:off x="7479149" y="4825246"/>
            <a:ext cx="288369" cy="288369"/>
          </a:xfrm>
          <a:prstGeom prst="roundRect">
            <a:avLst>
              <a:gd name="adj" fmla="val 18671"/>
            </a:avLst>
          </a:prstGeom>
          <a:solidFill>
            <a:srgbClr val="DAE0F1"/>
          </a:solidFill>
          <a:ln w="7620">
            <a:solidFill>
              <a:srgbClr val="C0C6D7"/>
            </a:solidFill>
            <a:prstDash val="solid"/>
          </a:ln>
        </p:spPr>
        <p:txBody>
          <a:bodyPr/>
          <a:p/>
        </p:txBody>
      </p:sp>
      <p:sp>
        <p:nvSpPr>
          <p:cNvPr id="15" name="Text 12"/>
          <p:cNvSpPr/>
          <p:nvPr/>
        </p:nvSpPr>
        <p:spPr>
          <a:xfrm>
            <a:off x="7895630" y="4869299"/>
            <a:ext cx="1602343" cy="200263"/>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Short Trendlines</a:t>
            </a:r>
            <a:endParaRPr lang="en-US" sz="1250" dirty="0"/>
          </a:p>
        </p:txBody>
      </p:sp>
      <p:sp>
        <p:nvSpPr>
          <p:cNvPr id="16" name="Text 13"/>
          <p:cNvSpPr/>
          <p:nvPr/>
        </p:nvSpPr>
        <p:spPr>
          <a:xfrm>
            <a:off x="7895630" y="5197673"/>
            <a:ext cx="6229707" cy="41028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Week-to-week movement on specific skills—"last Friday, 12 struggled with equivalence; this Friday, 4 still do." Rapid feedback loops guide next steps.</a:t>
            </a:r>
            <a:endParaRPr lang="en-US" sz="1000" dirty="0"/>
          </a:p>
        </p:txBody>
      </p:sp>
      <p:sp>
        <p:nvSpPr>
          <p:cNvPr id="17" name="Shape 14"/>
          <p:cNvSpPr/>
          <p:nvPr/>
        </p:nvSpPr>
        <p:spPr>
          <a:xfrm>
            <a:off x="512683" y="8642628"/>
            <a:ext cx="13605034" cy="544711"/>
          </a:xfrm>
          <a:prstGeom prst="roundRect">
            <a:avLst>
              <a:gd name="adj" fmla="val 9885"/>
            </a:avLst>
          </a:prstGeom>
          <a:solidFill>
            <a:srgbClr val="C7D0EA"/>
          </a:solidFill>
          <a:ln/>
        </p:spPr>
        <p:txBody>
          <a:bodyPr/>
          <a:p/>
        </p:txBody>
      </p:sp>
      <p:pic>
        <p:nvPicPr>
          <p:cNvPr id="18" name="Image 1" descr="preencoded.png">    </p:cNvPr>
          <p:cNvPicPr>
            <a:picLocks noChangeAspect="1"/>
          </p:cNvPicPr>
          <p:nvPr/>
        </p:nvPicPr>
        <p:blipFill>
          <a:blip r:embed="rId2"/>
          <a:stretch>
            <a:fillRect/>
          </a:stretch>
        </p:blipFill>
        <p:spPr>
          <a:xfrm>
            <a:off x="640794" y="8827770"/>
            <a:ext cx="160139" cy="128111"/>
          </a:xfrm>
          <a:prstGeom prst="rect">
            <a:avLst/>
          </a:prstGeom>
        </p:spPr>
      </p:pic>
      <p:sp>
        <p:nvSpPr>
          <p:cNvPr id="19" name="Text 15"/>
          <p:cNvSpPr/>
          <p:nvPr/>
        </p:nvSpPr>
        <p:spPr>
          <a:xfrm>
            <a:off x="929045" y="8802767"/>
            <a:ext cx="13060561" cy="205145"/>
          </a:xfrm>
          <a:prstGeom prst="rect">
            <a:avLst/>
          </a:prstGeom>
          <a:noFill/>
          <a:ln/>
        </p:spPr>
        <p:txBody>
          <a:bodyPr wrap="none" lIns="0" tIns="0" rIns="0" bIns="0" rtlCol="0" anchor="t"/>
          <a:lstStyle/>
          <a:p>
            <a:pPr algn="l" indent="0" marL="0">
              <a:lnSpc>
                <a:spcPts val="1600"/>
              </a:lnSpc>
              <a:buNone/>
            </a:pPr>
            <a:r>
              <a:rPr lang="en-US" sz="1000" b="1" dirty="0">
                <a:solidFill>
                  <a:srgbClr val="000000"/>
                </a:solidFill>
                <a:latin typeface="Nunito Sans" pitchFamily="34" charset="0"/>
                <a:ea typeface="Nunito Sans" pitchFamily="34" charset="-122"/>
                <a:cs typeface="Nunito Sans" pitchFamily="34" charset="-120"/>
              </a:rPr>
              <a:t>Key Principle:</a:t>
            </a:r>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 More data doesn't mean better teaching. The right data—specific, timely, and interpretable—empowers teachers to act with confidence and precision.</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9503" y="544235"/>
            <a:ext cx="5603558" cy="616744"/>
          </a:xfrm>
          <a:prstGeom prst="rect">
            <a:avLst/>
          </a:prstGeom>
          <a:noFill/>
          <a:ln/>
        </p:spPr>
        <p:txBody>
          <a:bodyPr wrap="none" lIns="0" tIns="0" rIns="0" bIns="0" rtlCol="0" anchor="t"/>
          <a:lstStyle/>
          <a:p>
            <a:pPr algn="l" indent="0" marL="0">
              <a:lnSpc>
                <a:spcPts val="4850"/>
              </a:lnSpc>
              <a:buNone/>
            </a:pPr>
            <a:r>
              <a:rPr lang="en-US" sz="3850" b="1" dirty="0">
                <a:solidFill>
                  <a:srgbClr val="000000"/>
                </a:solidFill>
                <a:latin typeface="Inter Bold" pitchFamily="34" charset="0"/>
                <a:ea typeface="Inter Bold" pitchFamily="34" charset="-122"/>
                <a:cs typeface="Inter Bold" pitchFamily="34" charset="-120"/>
              </a:rPr>
              <a:t>What We Want to Scale</a:t>
            </a:r>
            <a:endParaRPr lang="en-US" sz="3850" dirty="0"/>
          </a:p>
        </p:txBody>
      </p:sp>
      <p:sp>
        <p:nvSpPr>
          <p:cNvPr id="3" name="Text 1"/>
          <p:cNvSpPr/>
          <p:nvPr/>
        </p:nvSpPr>
        <p:spPr>
          <a:xfrm>
            <a:off x="789503" y="1555671"/>
            <a:ext cx="13051393" cy="631507"/>
          </a:xfrm>
          <a:prstGeom prst="rect">
            <a:avLst/>
          </a:prstGeom>
          <a:noFill/>
          <a:ln/>
        </p:spPr>
        <p:txBody>
          <a:bodyPr wrap="square" lIns="0" tIns="0" rIns="0" bIns="0" rtlCol="0" anchor="t"/>
          <a:lstStyle/>
          <a:p>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The vision is clear: replicate the moves of expert teachers across every classroom, regardless of teacher experience, class size, or resource availability. These are the </a:t>
            </a:r>
            <a:pPr algn="l" indent="0" marL="0">
              <a:lnSpc>
                <a:spcPts val="2450"/>
              </a:lnSpc>
              <a:buNone/>
            </a:pPr>
            <a:r>
              <a:rPr lang="en-US" sz="1550" b="1" dirty="0">
                <a:solidFill>
                  <a:srgbClr val="000000"/>
                </a:solidFill>
                <a:latin typeface="Nunito Sans" pitchFamily="34" charset="0"/>
                <a:ea typeface="Nunito Sans" pitchFamily="34" charset="-122"/>
                <a:cs typeface="Nunito Sans" pitchFamily="34" charset="-120"/>
              </a:rPr>
              <a:t>non-negotiable elements</a:t>
            </a:r>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 of effective mathematics pedagogy that must become universal practice.</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9503" y="2409111"/>
            <a:ext cx="592098" cy="592098"/>
          </a:xfrm>
          <a:prstGeom prst="rect">
            <a:avLst/>
          </a:prstGeom>
        </p:spPr>
      </p:pic>
      <p:sp>
        <p:nvSpPr>
          <p:cNvPr id="5" name="Text 2"/>
          <p:cNvSpPr/>
          <p:nvPr/>
        </p:nvSpPr>
        <p:spPr>
          <a:xfrm>
            <a:off x="1628299" y="2575560"/>
            <a:ext cx="2467213" cy="308372"/>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Timely Feedback</a:t>
            </a:r>
            <a:endParaRPr lang="en-US" sz="1900" dirty="0"/>
          </a:p>
        </p:txBody>
      </p:sp>
      <p:sp>
        <p:nvSpPr>
          <p:cNvPr id="6" name="Text 3"/>
          <p:cNvSpPr/>
          <p:nvPr/>
        </p:nvSpPr>
        <p:spPr>
          <a:xfrm>
            <a:off x="1628299" y="3002280"/>
            <a:ext cx="5563553" cy="1578769"/>
          </a:xfrm>
          <a:prstGeom prst="rect">
            <a:avLst/>
          </a:prstGeom>
          <a:noFill/>
          <a:ln/>
        </p:spPr>
        <p:txBody>
          <a:bodyPr wrap="square" lIns="0" tIns="0" rIns="0" bIns="0" rtlCol="0" anchor="t"/>
          <a:lstStyle/>
          <a:p>
            <a:pPr algn="l" indent="0" marL="0">
              <a:lnSpc>
                <a:spcPts val="2450"/>
              </a:lnSpc>
              <a:buNone/>
            </a:pPr>
            <a:r>
              <a:rPr lang="en-US" sz="1550" b="1" dirty="0">
                <a:solidFill>
                  <a:srgbClr val="000000"/>
                </a:solidFill>
                <a:latin typeface="Nunito Sans" pitchFamily="34" charset="0"/>
                <a:ea typeface="Nunito Sans" pitchFamily="34" charset="-122"/>
                <a:cs typeface="Nunito Sans" pitchFamily="34" charset="-120"/>
              </a:rPr>
              <a:t>Time-to-intervention ≤ 7 days.</a:t>
            </a:r>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 The window between diagnostic evidence and targeted support must shrink dramatically. Every week that passes with unaddressed confusion compounds the problem and deepens learner frustration.</a:t>
            </a:r>
            <a:endParaRPr lang="en-US" sz="15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8549" y="2409111"/>
            <a:ext cx="592098" cy="592098"/>
          </a:xfrm>
          <a:prstGeom prst="rect">
            <a:avLst/>
          </a:prstGeom>
        </p:spPr>
      </p:pic>
      <p:sp>
        <p:nvSpPr>
          <p:cNvPr id="8" name="Text 4"/>
          <p:cNvSpPr/>
          <p:nvPr/>
        </p:nvSpPr>
        <p:spPr>
          <a:xfrm>
            <a:off x="8277344" y="2575560"/>
            <a:ext cx="3356610" cy="308372"/>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Representation-First Moves</a:t>
            </a:r>
            <a:endParaRPr lang="en-US" sz="1900" dirty="0"/>
          </a:p>
        </p:txBody>
      </p:sp>
      <p:sp>
        <p:nvSpPr>
          <p:cNvPr id="9" name="Text 5"/>
          <p:cNvSpPr/>
          <p:nvPr/>
        </p:nvSpPr>
        <p:spPr>
          <a:xfrm>
            <a:off x="8277344" y="3002280"/>
            <a:ext cx="5563553" cy="1263015"/>
          </a:xfrm>
          <a:prstGeom prst="rect">
            <a:avLst/>
          </a:prstGeom>
          <a:noFill/>
          <a:ln/>
        </p:spPr>
        <p:txBody>
          <a:bodyPr wrap="square" lIns="0" tIns="0" rIns="0" bIns="0" rtlCol="0" anchor="t"/>
          <a:lstStyle/>
          <a:p>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Lead with visuals—number lines, bar models, area diagrams, arrays—before introducing symbolic procedures. Meaning must precede manipulation, ensuring learners understand </a:t>
            </a:r>
            <a:pPr algn="l" indent="0" marL="0">
              <a:lnSpc>
                <a:spcPts val="2450"/>
              </a:lnSpc>
              <a:buNone/>
            </a:pPr>
            <a:r>
              <a:rPr lang="en-US" sz="1550" i="1" dirty="0">
                <a:solidFill>
                  <a:srgbClr val="000000"/>
                </a:solidFill>
                <a:latin typeface="Nunito Sans" pitchFamily="34" charset="0"/>
                <a:ea typeface="Nunito Sans" pitchFamily="34" charset="-122"/>
                <a:cs typeface="Nunito Sans" pitchFamily="34" charset="-120"/>
              </a:rPr>
              <a:t>why</a:t>
            </a:r>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 algorithms work, not just how to execute them.</a:t>
            </a:r>
            <a:endParaRPr lang="en-US" sz="15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503" y="4975741"/>
            <a:ext cx="592098" cy="592098"/>
          </a:xfrm>
          <a:prstGeom prst="rect">
            <a:avLst/>
          </a:prstGeom>
        </p:spPr>
      </p:pic>
      <p:sp>
        <p:nvSpPr>
          <p:cNvPr id="11" name="Text 6"/>
          <p:cNvSpPr/>
          <p:nvPr/>
        </p:nvSpPr>
        <p:spPr>
          <a:xfrm>
            <a:off x="1628299" y="5142190"/>
            <a:ext cx="3304580" cy="308372"/>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Targeted Grouping by Need</a:t>
            </a:r>
            <a:endParaRPr lang="en-US" sz="1900" dirty="0"/>
          </a:p>
        </p:txBody>
      </p:sp>
      <p:sp>
        <p:nvSpPr>
          <p:cNvPr id="12" name="Text 7"/>
          <p:cNvSpPr/>
          <p:nvPr/>
        </p:nvSpPr>
        <p:spPr>
          <a:xfrm>
            <a:off x="1628299" y="5568910"/>
            <a:ext cx="5563553" cy="1263015"/>
          </a:xfrm>
          <a:prstGeom prst="rect">
            <a:avLst/>
          </a:prstGeom>
          <a:noFill/>
          <a:ln/>
        </p:spPr>
        <p:txBody>
          <a:bodyPr wrap="square" lIns="0" tIns="0" rIns="0" bIns="0" rtlCol="0" anchor="t"/>
          <a:lstStyle/>
          <a:p>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Move beyond whole-class instruction to flexible, needs-based groupings. Cluster learners by specific misconception, deliver focused mini-lessons, then bring everyone back together to consolidate and transfer learning.</a:t>
            </a:r>
            <a:endParaRPr lang="en-US" sz="15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8549" y="4975741"/>
            <a:ext cx="592098" cy="592098"/>
          </a:xfrm>
          <a:prstGeom prst="rect">
            <a:avLst/>
          </a:prstGeom>
        </p:spPr>
      </p:pic>
      <p:sp>
        <p:nvSpPr>
          <p:cNvPr id="14" name="Text 8"/>
          <p:cNvSpPr/>
          <p:nvPr/>
        </p:nvSpPr>
        <p:spPr>
          <a:xfrm>
            <a:off x="8277344" y="5142190"/>
            <a:ext cx="2467213" cy="308372"/>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Learning Memory</a:t>
            </a:r>
            <a:endParaRPr lang="en-US" sz="1900" dirty="0"/>
          </a:p>
        </p:txBody>
      </p:sp>
      <p:sp>
        <p:nvSpPr>
          <p:cNvPr id="15" name="Text 9"/>
          <p:cNvSpPr/>
          <p:nvPr/>
        </p:nvSpPr>
        <p:spPr>
          <a:xfrm>
            <a:off x="8277344" y="5568910"/>
            <a:ext cx="5563553" cy="1263015"/>
          </a:xfrm>
          <a:prstGeom prst="rect">
            <a:avLst/>
          </a:prstGeom>
          <a:noFill/>
          <a:ln/>
        </p:spPr>
        <p:txBody>
          <a:bodyPr wrap="square" lIns="0" tIns="0" rIns="0" bIns="0" rtlCol="0" anchor="t"/>
          <a:lstStyle/>
          <a:p>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Build an auditable trail of what was tried, what worked, and for whom. This institutional memory prevents repeated diagnostic efforts, informs handoffs between teachers, and accelerates continuous improvement across the faculty.</a:t>
            </a:r>
            <a:endParaRPr lang="en-US" sz="1550" dirty="0"/>
          </a:p>
        </p:txBody>
      </p:sp>
      <p:sp>
        <p:nvSpPr>
          <p:cNvPr id="16" name="Text 10"/>
          <p:cNvSpPr/>
          <p:nvPr/>
        </p:nvSpPr>
        <p:spPr>
          <a:xfrm>
            <a:off x="789503" y="7053858"/>
            <a:ext cx="13051393" cy="631507"/>
          </a:xfrm>
          <a:prstGeom prst="rect">
            <a:avLst/>
          </a:prstGeom>
          <a:noFill/>
          <a:ln/>
        </p:spPr>
        <p:txBody>
          <a:bodyPr wrap="square" lIns="0" tIns="0" rIns="0" bIns="0" rtlCol="0" anchor="t"/>
          <a:lstStyle/>
          <a:p>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These elements aren't futuristic ideals—they're observed realities in classrooms led by skilled teachers. Our task is to make them </a:t>
            </a:r>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routine, not exceptional.</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4717" y="408861"/>
            <a:ext cx="7593925" cy="464582"/>
          </a:xfrm>
          <a:prstGeom prst="rect">
            <a:avLst/>
          </a:prstGeom>
          <a:noFill/>
          <a:ln/>
        </p:spPr>
        <p:txBody>
          <a:bodyPr wrap="none" lIns="0" tIns="0" rIns="0" bIns="0" rtlCol="0" anchor="t"/>
          <a:lstStyle/>
          <a:p>
            <a:pPr algn="l" indent="0" marL="0">
              <a:lnSpc>
                <a:spcPts val="3650"/>
              </a:lnSpc>
              <a:buNone/>
            </a:pPr>
            <a:r>
              <a:rPr lang="en-US" sz="2900" b="1" dirty="0">
                <a:solidFill>
                  <a:srgbClr val="000000"/>
                </a:solidFill>
                <a:latin typeface="Inter Bold" pitchFamily="34" charset="0"/>
                <a:ea typeface="Inter Bold" pitchFamily="34" charset="-122"/>
                <a:cs typeface="Inter Bold" pitchFamily="34" charset="-120"/>
              </a:rPr>
              <a:t>Platform Purpose: A Co-Pilot for Teachers</a:t>
            </a:r>
            <a:endParaRPr lang="en-US" sz="2900" dirty="0"/>
          </a:p>
        </p:txBody>
      </p:sp>
      <p:sp>
        <p:nvSpPr>
          <p:cNvPr id="3" name="Text 1"/>
          <p:cNvSpPr/>
          <p:nvPr/>
        </p:nvSpPr>
        <p:spPr>
          <a:xfrm>
            <a:off x="594717" y="1170742"/>
            <a:ext cx="13440966" cy="475774"/>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Technology should </a:t>
            </a:r>
            <a:pPr algn="l" indent="0" marL="0">
              <a:lnSpc>
                <a:spcPts val="1850"/>
              </a:lnSpc>
              <a:buNone/>
            </a:pPr>
            <a:r>
              <a:rPr lang="en-US" sz="1150" b="1" dirty="0">
                <a:solidFill>
                  <a:srgbClr val="000000"/>
                </a:solidFill>
                <a:latin typeface="Nunito Sans" pitchFamily="34" charset="0"/>
                <a:ea typeface="Nunito Sans" pitchFamily="34" charset="-122"/>
                <a:cs typeface="Nunito Sans" pitchFamily="34" charset="-120"/>
              </a:rPr>
              <a:t>amplify teacher judgment</a:t>
            </a:r>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 not replace it. The platform serves as an intelligent co-pilot, handling diagnostic labor and pattern recognition so teachers can focus on what humans do best: interpret, connect, and inspire.</a:t>
            </a:r>
            <a:endParaRPr lang="en-US" sz="1150" dirty="0"/>
          </a:p>
        </p:txBody>
      </p:sp>
      <p:pic>
        <p:nvPicPr>
          <p:cNvPr id="4" name="Image 0" descr="preencoded.png">    </p:cNvPr>
          <p:cNvPicPr>
            <a:picLocks noChangeAspect="1"/>
          </p:cNvPicPr>
          <p:nvPr/>
        </p:nvPicPr>
        <p:blipFill>
          <a:blip r:embed="rId1"/>
          <a:stretch>
            <a:fillRect/>
          </a:stretch>
        </p:blipFill>
        <p:spPr>
          <a:xfrm>
            <a:off x="594717" y="1813679"/>
            <a:ext cx="743426" cy="892016"/>
          </a:xfrm>
          <a:prstGeom prst="rect">
            <a:avLst/>
          </a:prstGeom>
        </p:spPr>
      </p:pic>
      <p:sp>
        <p:nvSpPr>
          <p:cNvPr id="5" name="Text 2"/>
          <p:cNvSpPr/>
          <p:nvPr/>
        </p:nvSpPr>
        <p:spPr>
          <a:xfrm>
            <a:off x="1486733" y="1962269"/>
            <a:ext cx="1858566" cy="232291"/>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Diagnose</a:t>
            </a:r>
            <a:endParaRPr lang="en-US" sz="1450" dirty="0"/>
          </a:p>
        </p:txBody>
      </p:sp>
      <p:sp>
        <p:nvSpPr>
          <p:cNvPr id="6" name="Text 3"/>
          <p:cNvSpPr/>
          <p:nvPr/>
        </p:nvSpPr>
        <p:spPr>
          <a:xfrm>
            <a:off x="1486733" y="2283738"/>
            <a:ext cx="12548949"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Surface misconceptions through targeted weekly assessments with predictable distractors.</a:t>
            </a:r>
            <a:endParaRPr lang="en-US" sz="1150" dirty="0"/>
          </a:p>
        </p:txBody>
      </p:sp>
      <p:pic>
        <p:nvPicPr>
          <p:cNvPr id="7" name="Image 1" descr="preencoded.png">    </p:cNvPr>
          <p:cNvPicPr>
            <a:picLocks noChangeAspect="1"/>
          </p:cNvPicPr>
          <p:nvPr/>
        </p:nvPicPr>
        <p:blipFill>
          <a:blip r:embed="rId2"/>
          <a:stretch>
            <a:fillRect/>
          </a:stretch>
        </p:blipFill>
        <p:spPr>
          <a:xfrm>
            <a:off x="594717" y="2705695"/>
            <a:ext cx="743426" cy="892016"/>
          </a:xfrm>
          <a:prstGeom prst="rect">
            <a:avLst/>
          </a:prstGeom>
        </p:spPr>
      </p:pic>
      <p:sp>
        <p:nvSpPr>
          <p:cNvPr id="8" name="Text 4"/>
          <p:cNvSpPr/>
          <p:nvPr/>
        </p:nvSpPr>
        <p:spPr>
          <a:xfrm>
            <a:off x="1486733" y="2854285"/>
            <a:ext cx="1858566" cy="232291"/>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Explain</a:t>
            </a:r>
            <a:endParaRPr lang="en-US" sz="1450" dirty="0"/>
          </a:p>
        </p:txBody>
      </p:sp>
      <p:sp>
        <p:nvSpPr>
          <p:cNvPr id="9" name="Text 5"/>
          <p:cNvSpPr/>
          <p:nvPr/>
        </p:nvSpPr>
        <p:spPr>
          <a:xfrm>
            <a:off x="1486733" y="3175754"/>
            <a:ext cx="12548949"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Name the error pattern in plain language and link to proven visual representations.</a:t>
            </a:r>
            <a:endParaRPr lang="en-US" sz="1150" dirty="0"/>
          </a:p>
        </p:txBody>
      </p:sp>
      <p:pic>
        <p:nvPicPr>
          <p:cNvPr id="10" name="Image 2" descr="preencoded.png">    </p:cNvPr>
          <p:cNvPicPr>
            <a:picLocks noChangeAspect="1"/>
          </p:cNvPicPr>
          <p:nvPr/>
        </p:nvPicPr>
        <p:blipFill>
          <a:blip r:embed="rId3"/>
          <a:stretch>
            <a:fillRect/>
          </a:stretch>
        </p:blipFill>
        <p:spPr>
          <a:xfrm>
            <a:off x="594717" y="3597712"/>
            <a:ext cx="743426" cy="892016"/>
          </a:xfrm>
          <a:prstGeom prst="rect">
            <a:avLst/>
          </a:prstGeom>
        </p:spPr>
      </p:pic>
      <p:sp>
        <p:nvSpPr>
          <p:cNvPr id="11" name="Text 6"/>
          <p:cNvSpPr/>
          <p:nvPr/>
        </p:nvSpPr>
        <p:spPr>
          <a:xfrm>
            <a:off x="1486733" y="3746302"/>
            <a:ext cx="1858566" cy="232291"/>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Teach</a:t>
            </a:r>
            <a:endParaRPr lang="en-US" sz="1450" dirty="0"/>
          </a:p>
        </p:txBody>
      </p:sp>
      <p:sp>
        <p:nvSpPr>
          <p:cNvPr id="12" name="Text 7"/>
          <p:cNvSpPr/>
          <p:nvPr/>
        </p:nvSpPr>
        <p:spPr>
          <a:xfrm>
            <a:off x="1486733" y="4067770"/>
            <a:ext cx="12548949"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Provide ready-to-use mini-lesson cards aligned to each misconception, with model tasks.</a:t>
            </a:r>
            <a:endParaRPr lang="en-US" sz="1150" dirty="0"/>
          </a:p>
        </p:txBody>
      </p:sp>
      <p:pic>
        <p:nvPicPr>
          <p:cNvPr id="13" name="Image 3" descr="preencoded.png">    </p:cNvPr>
          <p:cNvPicPr>
            <a:picLocks noChangeAspect="1"/>
          </p:cNvPicPr>
          <p:nvPr/>
        </p:nvPicPr>
        <p:blipFill>
          <a:blip r:embed="rId4"/>
          <a:stretch>
            <a:fillRect/>
          </a:stretch>
        </p:blipFill>
        <p:spPr>
          <a:xfrm>
            <a:off x="594717" y="4489728"/>
            <a:ext cx="743426" cy="892016"/>
          </a:xfrm>
          <a:prstGeom prst="rect">
            <a:avLst/>
          </a:prstGeom>
        </p:spPr>
      </p:pic>
      <p:sp>
        <p:nvSpPr>
          <p:cNvPr id="14" name="Text 8"/>
          <p:cNvSpPr/>
          <p:nvPr/>
        </p:nvSpPr>
        <p:spPr>
          <a:xfrm>
            <a:off x="1486733" y="4638318"/>
            <a:ext cx="1858566" cy="232291"/>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Support</a:t>
            </a:r>
            <a:endParaRPr lang="en-US" sz="1450" dirty="0"/>
          </a:p>
        </p:txBody>
      </p:sp>
      <p:sp>
        <p:nvSpPr>
          <p:cNvPr id="15" name="Text 9"/>
          <p:cNvSpPr/>
          <p:nvPr/>
        </p:nvSpPr>
        <p:spPr>
          <a:xfrm>
            <a:off x="1486733" y="4959787"/>
            <a:ext cx="12548949"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Auto-route learners to tutoring, SI, or advising with timestamped context for seamless handoffs.</a:t>
            </a:r>
            <a:endParaRPr lang="en-US" sz="1150" dirty="0"/>
          </a:p>
        </p:txBody>
      </p:sp>
      <p:pic>
        <p:nvPicPr>
          <p:cNvPr id="16" name="Image 4" descr="preencoded.png">    </p:cNvPr>
          <p:cNvPicPr>
            <a:picLocks noChangeAspect="1"/>
          </p:cNvPicPr>
          <p:nvPr/>
        </p:nvPicPr>
        <p:blipFill>
          <a:blip r:embed="rId5"/>
          <a:stretch>
            <a:fillRect/>
          </a:stretch>
        </p:blipFill>
        <p:spPr>
          <a:xfrm>
            <a:off x="594717" y="5381744"/>
            <a:ext cx="743426" cy="892016"/>
          </a:xfrm>
          <a:prstGeom prst="rect">
            <a:avLst/>
          </a:prstGeom>
        </p:spPr>
      </p:pic>
      <p:sp>
        <p:nvSpPr>
          <p:cNvPr id="17" name="Text 10"/>
          <p:cNvSpPr/>
          <p:nvPr/>
        </p:nvSpPr>
        <p:spPr>
          <a:xfrm>
            <a:off x="1486733" y="5530334"/>
            <a:ext cx="1858566" cy="232291"/>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Reflect</a:t>
            </a:r>
            <a:endParaRPr lang="en-US" sz="1450" dirty="0"/>
          </a:p>
        </p:txBody>
      </p:sp>
      <p:sp>
        <p:nvSpPr>
          <p:cNvPr id="18" name="Text 11"/>
          <p:cNvSpPr/>
          <p:nvPr/>
        </p:nvSpPr>
        <p:spPr>
          <a:xfrm>
            <a:off x="1486733" y="5851803"/>
            <a:ext cx="12548949"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Track week-over-week trendlines and capture micro-reflections to inform continuous improvement.</a:t>
            </a:r>
            <a:endParaRPr lang="en-US" sz="1150" dirty="0"/>
          </a:p>
        </p:txBody>
      </p:sp>
      <p:sp>
        <p:nvSpPr>
          <p:cNvPr id="19" name="Text 12"/>
          <p:cNvSpPr/>
          <p:nvPr/>
        </p:nvSpPr>
        <p:spPr>
          <a:xfrm>
            <a:off x="817721" y="6608088"/>
            <a:ext cx="13217962" cy="237887"/>
          </a:xfrm>
          <a:prstGeom prst="rect">
            <a:avLst/>
          </a:prstGeom>
          <a:noFill/>
          <a:ln/>
        </p:spPr>
        <p:txBody>
          <a:bodyPr wrap="none" lIns="0" tIns="0" rIns="0" bIns="0" rtlCol="0" anchor="t"/>
          <a:lstStyle/>
          <a:p>
            <a:pPr algn="l" indent="0" marL="0">
              <a:lnSpc>
                <a:spcPts val="1850"/>
              </a:lnSpc>
              <a:buNone/>
            </a:pPr>
            <a:r>
              <a:rPr lang="en-US" sz="1150" b="1" dirty="0">
                <a:solidFill>
                  <a:srgbClr val="000000"/>
                </a:solidFill>
                <a:latin typeface="Nunito Sans" pitchFamily="34" charset="0"/>
                <a:ea typeface="Nunito Sans" pitchFamily="34" charset="-122"/>
                <a:cs typeface="Nunito Sans" pitchFamily="34" charset="-120"/>
              </a:rPr>
              <a:t>"Who needs what, and which instructional move has the highest return right now?"</a:t>
            </a:r>
            <a:endParaRPr lang="en-US" sz="1150" dirty="0"/>
          </a:p>
        </p:txBody>
      </p:sp>
      <p:sp>
        <p:nvSpPr>
          <p:cNvPr id="20" name="Text 13"/>
          <p:cNvSpPr/>
          <p:nvPr/>
        </p:nvSpPr>
        <p:spPr>
          <a:xfrm>
            <a:off x="817721" y="7013138"/>
            <a:ext cx="13217962"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—The single weekly question the platform answers</a:t>
            </a:r>
            <a:endParaRPr lang="en-US" sz="1150" dirty="0"/>
          </a:p>
        </p:txBody>
      </p:sp>
      <p:sp>
        <p:nvSpPr>
          <p:cNvPr id="21" name="Shape 14"/>
          <p:cNvSpPr/>
          <p:nvPr/>
        </p:nvSpPr>
        <p:spPr>
          <a:xfrm>
            <a:off x="594717" y="6440924"/>
            <a:ext cx="15240" cy="977265"/>
          </a:xfrm>
          <a:prstGeom prst="rect">
            <a:avLst/>
          </a:prstGeom>
          <a:solidFill>
            <a:srgbClr val="3A549E"/>
          </a:solidFill>
          <a:ln/>
        </p:spPr>
        <p:txBody>
          <a:bodyPr/>
          <a:p/>
        </p:txBody>
      </p:sp>
      <p:sp>
        <p:nvSpPr>
          <p:cNvPr id="22" name="Text 15"/>
          <p:cNvSpPr/>
          <p:nvPr/>
        </p:nvSpPr>
        <p:spPr>
          <a:xfrm>
            <a:off x="594717" y="7585353"/>
            <a:ext cx="13440966"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All impact data is disaggregated by design, ensuring equity remains visible and actionable. The system doesn't just report outcomes—it illuminates pathways to better ones.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1377" y="457438"/>
            <a:ext cx="5758696" cy="422910"/>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Diagnose: Quick, Focused, Aligned</a:t>
            </a:r>
            <a:endParaRPr lang="en-US" sz="2650" dirty="0"/>
          </a:p>
        </p:txBody>
      </p:sp>
      <p:sp>
        <p:nvSpPr>
          <p:cNvPr id="3" name="Text 1"/>
          <p:cNvSpPr/>
          <p:nvPr/>
        </p:nvSpPr>
        <p:spPr>
          <a:xfrm>
            <a:off x="541377" y="1150977"/>
            <a:ext cx="13547646" cy="216575"/>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Effective diagnostics aren't lengthy exams—they're short, strategic checks designed to reveal </a:t>
            </a:r>
            <a:pPr algn="l" indent="0" marL="0">
              <a:lnSpc>
                <a:spcPts val="1700"/>
              </a:lnSpc>
              <a:buNone/>
            </a:pPr>
            <a:r>
              <a:rPr lang="en-US" sz="1050" b="1" dirty="0">
                <a:solidFill>
                  <a:srgbClr val="000000"/>
                </a:solidFill>
                <a:latin typeface="Nunito Sans" pitchFamily="34" charset="0"/>
                <a:ea typeface="Nunito Sans" pitchFamily="34" charset="-122"/>
                <a:cs typeface="Nunito Sans" pitchFamily="34" charset="-120"/>
              </a:rPr>
              <a:t>specific thinking patterns</a:t>
            </a:r>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 aligned to current instruction. The goal is signal clarity, not comprehensive coverage.</a:t>
            </a:r>
            <a:endParaRPr lang="en-US" sz="1050" dirty="0"/>
          </a:p>
        </p:txBody>
      </p:sp>
      <p:sp>
        <p:nvSpPr>
          <p:cNvPr id="4" name="Text 2"/>
          <p:cNvSpPr/>
          <p:nvPr/>
        </p:nvSpPr>
        <p:spPr>
          <a:xfrm>
            <a:off x="541377" y="1671876"/>
            <a:ext cx="135255" cy="169188"/>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Light" pitchFamily="34" charset="0"/>
                <a:ea typeface="Inter Light" pitchFamily="34" charset="-122"/>
                <a:cs typeface="Inter Light" pitchFamily="34" charset="-120"/>
              </a:rPr>
              <a:t>01</a:t>
            </a:r>
            <a:endParaRPr lang="en-US" sz="1050" dirty="0"/>
          </a:p>
        </p:txBody>
      </p:sp>
      <p:sp>
        <p:nvSpPr>
          <p:cNvPr id="5" name="Shape 3"/>
          <p:cNvSpPr/>
          <p:nvPr/>
        </p:nvSpPr>
        <p:spPr>
          <a:xfrm>
            <a:off x="541377" y="1886664"/>
            <a:ext cx="7996476" cy="15240"/>
          </a:xfrm>
          <a:prstGeom prst="rect">
            <a:avLst/>
          </a:prstGeom>
          <a:solidFill>
            <a:srgbClr val="3A549E"/>
          </a:solidFill>
          <a:ln/>
        </p:spPr>
        <p:txBody>
          <a:bodyPr/>
          <a:p/>
        </p:txBody>
      </p:sp>
      <p:sp>
        <p:nvSpPr>
          <p:cNvPr id="6" name="Text 4"/>
          <p:cNvSpPr/>
          <p:nvPr/>
        </p:nvSpPr>
        <p:spPr>
          <a:xfrm>
            <a:off x="541377" y="1984772"/>
            <a:ext cx="1866424" cy="211455"/>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Weekly, Topic-Aligned</a:t>
            </a:r>
            <a:endParaRPr lang="en-US" sz="1300" dirty="0"/>
          </a:p>
        </p:txBody>
      </p:sp>
      <p:sp>
        <p:nvSpPr>
          <p:cNvPr id="7" name="Text 5"/>
          <p:cNvSpPr/>
          <p:nvPr/>
        </p:nvSpPr>
        <p:spPr>
          <a:xfrm>
            <a:off x="541377" y="2331482"/>
            <a:ext cx="7996476" cy="433149"/>
          </a:xfrm>
          <a:prstGeom prst="rect">
            <a:avLst/>
          </a:prstGeom>
          <a:noFill/>
          <a:ln/>
        </p:spPr>
        <p:txBody>
          <a:bodyPr wrap="square" lIns="0" tIns="0" rIns="0" bIns="0" rtlCol="0" anchor="t"/>
          <a:lstStyle/>
          <a:p>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5–10 carefully crafted items administered every Friday, tightly aligned to the week's instructional focus—not broad, not cumulative, just what matters now.</a:t>
            </a:r>
            <a:endParaRPr lang="en-US" sz="1050" dirty="0"/>
          </a:p>
        </p:txBody>
      </p:sp>
      <p:sp>
        <p:nvSpPr>
          <p:cNvPr id="8" name="Text 6"/>
          <p:cNvSpPr/>
          <p:nvPr/>
        </p:nvSpPr>
        <p:spPr>
          <a:xfrm>
            <a:off x="541377" y="3001327"/>
            <a:ext cx="135255" cy="169188"/>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Light" pitchFamily="34" charset="0"/>
                <a:ea typeface="Inter Light" pitchFamily="34" charset="-122"/>
                <a:cs typeface="Inter Light" pitchFamily="34" charset="-120"/>
              </a:rPr>
              <a:t>02</a:t>
            </a:r>
            <a:endParaRPr lang="en-US" sz="1050" dirty="0"/>
          </a:p>
        </p:txBody>
      </p:sp>
      <p:sp>
        <p:nvSpPr>
          <p:cNvPr id="9" name="Shape 7"/>
          <p:cNvSpPr/>
          <p:nvPr/>
        </p:nvSpPr>
        <p:spPr>
          <a:xfrm>
            <a:off x="541377" y="3216116"/>
            <a:ext cx="7996476" cy="15240"/>
          </a:xfrm>
          <a:prstGeom prst="rect">
            <a:avLst/>
          </a:prstGeom>
          <a:solidFill>
            <a:srgbClr val="3A549E"/>
          </a:solidFill>
          <a:ln/>
        </p:spPr>
        <p:txBody>
          <a:bodyPr/>
          <a:p/>
        </p:txBody>
      </p:sp>
      <p:sp>
        <p:nvSpPr>
          <p:cNvPr id="10" name="Text 8"/>
          <p:cNvSpPr/>
          <p:nvPr/>
        </p:nvSpPr>
        <p:spPr>
          <a:xfrm>
            <a:off x="541377" y="3314224"/>
            <a:ext cx="1897142" cy="211455"/>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Predictable Distractors</a:t>
            </a:r>
            <a:endParaRPr lang="en-US" sz="1300" dirty="0"/>
          </a:p>
        </p:txBody>
      </p:sp>
      <p:sp>
        <p:nvSpPr>
          <p:cNvPr id="11" name="Text 9"/>
          <p:cNvSpPr/>
          <p:nvPr/>
        </p:nvSpPr>
        <p:spPr>
          <a:xfrm>
            <a:off x="541377" y="3660934"/>
            <a:ext cx="7996476" cy="433149"/>
          </a:xfrm>
          <a:prstGeom prst="rect">
            <a:avLst/>
          </a:prstGeom>
          <a:noFill/>
          <a:ln/>
        </p:spPr>
        <p:txBody>
          <a:bodyPr wrap="square" lIns="0" tIns="0" rIns="0" bIns="0" rtlCol="0" anchor="t"/>
          <a:lstStyle/>
          <a:p>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Wrong answer choices aren't random—they're designed to reveal known misconceptions. When a learner selects "¾ is smaller than ½ because 4 &gt; 2," we know exactly what they're thinking.</a:t>
            </a:r>
            <a:endParaRPr lang="en-US" sz="1050" dirty="0"/>
          </a:p>
        </p:txBody>
      </p:sp>
      <p:sp>
        <p:nvSpPr>
          <p:cNvPr id="12" name="Text 10"/>
          <p:cNvSpPr/>
          <p:nvPr/>
        </p:nvSpPr>
        <p:spPr>
          <a:xfrm>
            <a:off x="541377" y="4330779"/>
            <a:ext cx="135255" cy="169188"/>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Light" pitchFamily="34" charset="0"/>
                <a:ea typeface="Inter Light" pitchFamily="34" charset="-122"/>
                <a:cs typeface="Inter Light" pitchFamily="34" charset="-120"/>
              </a:rPr>
              <a:t>03</a:t>
            </a:r>
            <a:endParaRPr lang="en-US" sz="1050" dirty="0"/>
          </a:p>
        </p:txBody>
      </p:sp>
      <p:sp>
        <p:nvSpPr>
          <p:cNvPr id="13" name="Shape 11"/>
          <p:cNvSpPr/>
          <p:nvPr/>
        </p:nvSpPr>
        <p:spPr>
          <a:xfrm>
            <a:off x="541377" y="4545568"/>
            <a:ext cx="7996476" cy="15240"/>
          </a:xfrm>
          <a:prstGeom prst="rect">
            <a:avLst/>
          </a:prstGeom>
          <a:solidFill>
            <a:srgbClr val="3A549E"/>
          </a:solidFill>
          <a:ln/>
        </p:spPr>
        <p:txBody>
          <a:bodyPr/>
          <a:p/>
        </p:txBody>
      </p:sp>
      <p:sp>
        <p:nvSpPr>
          <p:cNvPr id="14" name="Text 12"/>
          <p:cNvSpPr/>
          <p:nvPr/>
        </p:nvSpPr>
        <p:spPr>
          <a:xfrm>
            <a:off x="541377" y="4643676"/>
            <a:ext cx="1897499" cy="211455"/>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Flexible Administration</a:t>
            </a:r>
            <a:endParaRPr lang="en-US" sz="1300" dirty="0"/>
          </a:p>
        </p:txBody>
      </p:sp>
      <p:sp>
        <p:nvSpPr>
          <p:cNvPr id="15" name="Text 13"/>
          <p:cNvSpPr/>
          <p:nvPr/>
        </p:nvSpPr>
        <p:spPr>
          <a:xfrm>
            <a:off x="541377" y="4990386"/>
            <a:ext cx="7996476" cy="433149"/>
          </a:xfrm>
          <a:prstGeom prst="rect">
            <a:avLst/>
          </a:prstGeom>
          <a:noFill/>
          <a:ln/>
        </p:spPr>
        <p:txBody>
          <a:bodyPr wrap="square" lIns="0" tIns="0" rIns="0" bIns="0" rtlCol="0" anchor="t"/>
          <a:lstStyle/>
          <a:p>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In-class on paper, digitally at home, or via SMS-friendly formats—low device dependency ensures access doesn't become a barrier to timely feedback.</a:t>
            </a:r>
            <a:endParaRPr lang="en-US" sz="1050" dirty="0"/>
          </a:p>
        </p:txBody>
      </p:sp>
      <p:sp>
        <p:nvSpPr>
          <p:cNvPr id="16" name="Text 14"/>
          <p:cNvSpPr/>
          <p:nvPr/>
        </p:nvSpPr>
        <p:spPr>
          <a:xfrm>
            <a:off x="541377" y="5660231"/>
            <a:ext cx="135255" cy="169188"/>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Light" pitchFamily="34" charset="0"/>
                <a:ea typeface="Inter Light" pitchFamily="34" charset="-122"/>
                <a:cs typeface="Inter Light" pitchFamily="34" charset="-120"/>
              </a:rPr>
              <a:t>04</a:t>
            </a:r>
            <a:endParaRPr lang="en-US" sz="1050" dirty="0"/>
          </a:p>
        </p:txBody>
      </p:sp>
      <p:sp>
        <p:nvSpPr>
          <p:cNvPr id="17" name="Shape 15"/>
          <p:cNvSpPr/>
          <p:nvPr/>
        </p:nvSpPr>
        <p:spPr>
          <a:xfrm>
            <a:off x="541377" y="5875020"/>
            <a:ext cx="7996476" cy="15240"/>
          </a:xfrm>
          <a:prstGeom prst="rect">
            <a:avLst/>
          </a:prstGeom>
          <a:solidFill>
            <a:srgbClr val="3A549E"/>
          </a:solidFill>
          <a:ln/>
        </p:spPr>
        <p:txBody>
          <a:bodyPr/>
          <a:p/>
        </p:txBody>
      </p:sp>
      <p:sp>
        <p:nvSpPr>
          <p:cNvPr id="18" name="Text 16"/>
          <p:cNvSpPr/>
          <p:nvPr/>
        </p:nvSpPr>
        <p:spPr>
          <a:xfrm>
            <a:off x="541377" y="5973128"/>
            <a:ext cx="1691997" cy="211455"/>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Fast Turnaround</a:t>
            </a:r>
            <a:endParaRPr lang="en-US" sz="1300" dirty="0"/>
          </a:p>
        </p:txBody>
      </p:sp>
      <p:sp>
        <p:nvSpPr>
          <p:cNvPr id="19" name="Text 17"/>
          <p:cNvSpPr/>
          <p:nvPr/>
        </p:nvSpPr>
        <p:spPr>
          <a:xfrm>
            <a:off x="541377" y="6319838"/>
            <a:ext cx="7996476" cy="433149"/>
          </a:xfrm>
          <a:prstGeom prst="rect">
            <a:avLst/>
          </a:prstGeom>
          <a:noFill/>
          <a:ln/>
        </p:spPr>
        <p:txBody>
          <a:bodyPr wrap="square" lIns="0" tIns="0" rIns="0" bIns="0" rtlCol="0" anchor="t"/>
          <a:lstStyle/>
          <a:p>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Results processed within 24 hours, giving teachers the full weekend to prepare targeted Monday interventions. No multi-week marking delays.</a:t>
            </a:r>
            <a:endParaRPr lang="en-US" sz="1050" dirty="0"/>
          </a:p>
        </p:txBody>
      </p:sp>
      <p:pic>
        <p:nvPicPr>
          <p:cNvPr id="20" name="Image 0" descr="preencoded.png">    </p:cNvPr>
          <p:cNvPicPr>
            <a:picLocks noChangeAspect="1"/>
          </p:cNvPicPr>
          <p:nvPr/>
        </p:nvPicPr>
        <p:blipFill>
          <a:blip r:embed="rId1"/>
          <a:stretch>
            <a:fillRect/>
          </a:stretch>
        </p:blipFill>
        <p:spPr>
          <a:xfrm>
            <a:off x="8875752" y="1671876"/>
            <a:ext cx="5220891" cy="5220891"/>
          </a:xfrm>
          <a:prstGeom prst="rect">
            <a:avLst/>
          </a:prstGeom>
        </p:spPr>
      </p:pic>
      <p:sp>
        <p:nvSpPr>
          <p:cNvPr id="21" name="Shape 18"/>
          <p:cNvSpPr/>
          <p:nvPr/>
        </p:nvSpPr>
        <p:spPr>
          <a:xfrm>
            <a:off x="541377" y="7197090"/>
            <a:ext cx="13547646" cy="575072"/>
          </a:xfrm>
          <a:prstGeom prst="roundRect">
            <a:avLst>
              <a:gd name="adj" fmla="val 9886"/>
            </a:avLst>
          </a:prstGeom>
          <a:solidFill>
            <a:srgbClr val="C7D0EA"/>
          </a:solidFill>
          <a:ln/>
        </p:spPr>
        <p:txBody>
          <a:bodyPr/>
          <a:p/>
        </p:txBody>
      </p:sp>
      <p:pic>
        <p:nvPicPr>
          <p:cNvPr id="22" name="Image 1" descr="preencoded.png">    </p:cNvPr>
          <p:cNvPicPr>
            <a:picLocks noChangeAspect="1"/>
          </p:cNvPicPr>
          <p:nvPr/>
        </p:nvPicPr>
        <p:blipFill>
          <a:blip r:embed="rId2"/>
          <a:stretch>
            <a:fillRect/>
          </a:stretch>
        </p:blipFill>
        <p:spPr>
          <a:xfrm>
            <a:off x="676632" y="7400211"/>
            <a:ext cx="169188" cy="135255"/>
          </a:xfrm>
          <a:prstGeom prst="rect">
            <a:avLst/>
          </a:prstGeom>
        </p:spPr>
      </p:pic>
      <p:sp>
        <p:nvSpPr>
          <p:cNvPr id="23" name="Text 19"/>
          <p:cNvSpPr/>
          <p:nvPr/>
        </p:nvSpPr>
        <p:spPr>
          <a:xfrm>
            <a:off x="981075" y="7366159"/>
            <a:ext cx="12972693" cy="216575"/>
          </a:xfrm>
          <a:prstGeom prst="rect">
            <a:avLst/>
          </a:prstGeom>
          <a:noFill/>
          <a:ln/>
        </p:spPr>
        <p:txBody>
          <a:bodyPr wrap="none" lIns="0" tIns="0" rIns="0" bIns="0" rtlCol="0" anchor="t"/>
          <a:lstStyle/>
          <a:p>
            <a:pPr algn="l" indent="0" marL="0">
              <a:lnSpc>
                <a:spcPts val="1700"/>
              </a:lnSpc>
              <a:buNone/>
            </a:pPr>
            <a:r>
              <a:rPr lang="en-US" sz="1050" b="1" dirty="0">
                <a:solidFill>
                  <a:srgbClr val="000000"/>
                </a:solidFill>
                <a:latin typeface="Nunito Sans" pitchFamily="34" charset="0"/>
                <a:ea typeface="Nunito Sans" pitchFamily="34" charset="-122"/>
                <a:cs typeface="Nunito Sans" pitchFamily="34" charset="-120"/>
              </a:rPr>
              <a:t>Design Principle:</a:t>
            </a:r>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 Short diagnostics reduce test anxiety, preserve instructional time, and keep the focus on formative feedback rather than high-stakes judgment.</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4023" y="518398"/>
            <a:ext cx="10236398" cy="589121"/>
          </a:xfrm>
          <a:prstGeom prst="rect">
            <a:avLst/>
          </a:prstGeom>
          <a:noFill/>
          <a:ln/>
        </p:spPr>
        <p:txBody>
          <a:bodyPr wrap="none" lIns="0" tIns="0" rIns="0" bIns="0" rtlCol="0" anchor="t"/>
          <a:lstStyle/>
          <a:p>
            <a:pPr algn="l" indent="0" marL="0">
              <a:lnSpc>
                <a:spcPts val="4600"/>
              </a:lnSpc>
              <a:buNone/>
            </a:pPr>
            <a:r>
              <a:rPr lang="en-US" sz="3700" b="1" dirty="0">
                <a:solidFill>
                  <a:srgbClr val="000000"/>
                </a:solidFill>
                <a:latin typeface="Inter Bold" pitchFamily="34" charset="0"/>
                <a:ea typeface="Inter Bold" pitchFamily="34" charset="-122"/>
                <a:cs typeface="Inter Bold" pitchFamily="34" charset="-120"/>
              </a:rPr>
              <a:t>Explain &amp; Recommend: From Errors to Action</a:t>
            </a:r>
            <a:endParaRPr lang="en-US" sz="3700" dirty="0"/>
          </a:p>
        </p:txBody>
      </p:sp>
      <p:sp>
        <p:nvSpPr>
          <p:cNvPr id="3" name="Text 1"/>
          <p:cNvSpPr/>
          <p:nvPr/>
        </p:nvSpPr>
        <p:spPr>
          <a:xfrm>
            <a:off x="754023" y="1484471"/>
            <a:ext cx="13122354" cy="602933"/>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Raw scores don't teach—</a:t>
            </a:r>
            <a:pPr algn="l" indent="0" marL="0">
              <a:lnSpc>
                <a:spcPts val="2350"/>
              </a:lnSpc>
              <a:buNone/>
            </a:pPr>
            <a:r>
              <a:rPr lang="en-US" sz="1450" b="1" dirty="0">
                <a:solidFill>
                  <a:srgbClr val="000000"/>
                </a:solidFill>
                <a:latin typeface="Nunito Sans" pitchFamily="34" charset="0"/>
                <a:ea typeface="Nunito Sans" pitchFamily="34" charset="-122"/>
                <a:cs typeface="Nunito Sans" pitchFamily="34" charset="-120"/>
              </a:rPr>
              <a:t>interpretation</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does. The platform transforms diagnostic data into immediately actionable instructional guidance, bridging the gap between "what went wrong" and "what to do next."</a:t>
            </a:r>
            <a:endParaRPr lang="en-US" sz="1450" dirty="0"/>
          </a:p>
        </p:txBody>
      </p:sp>
      <p:sp>
        <p:nvSpPr>
          <p:cNvPr id="4" name="Shape 2"/>
          <p:cNvSpPr/>
          <p:nvPr/>
        </p:nvSpPr>
        <p:spPr>
          <a:xfrm>
            <a:off x="754023" y="2299454"/>
            <a:ext cx="4248388" cy="3061097"/>
          </a:xfrm>
          <a:prstGeom prst="roundRect">
            <a:avLst>
              <a:gd name="adj" fmla="val 2587"/>
            </a:avLst>
          </a:prstGeom>
          <a:solidFill>
            <a:srgbClr val="DAE0F1"/>
          </a:solidFill>
          <a:ln w="7620">
            <a:solidFill>
              <a:srgbClr val="C0C6D7"/>
            </a:solidFill>
            <a:prstDash val="solid"/>
          </a:ln>
        </p:spPr>
        <p:txBody>
          <a:bodyPr/>
          <a:p/>
        </p:txBody>
      </p:sp>
      <p:sp>
        <p:nvSpPr>
          <p:cNvPr id="5" name="Shape 3"/>
          <p:cNvSpPr/>
          <p:nvPr/>
        </p:nvSpPr>
        <p:spPr>
          <a:xfrm>
            <a:off x="950119" y="2495550"/>
            <a:ext cx="565547" cy="565547"/>
          </a:xfrm>
          <a:prstGeom prst="roundRect">
            <a:avLst>
              <a:gd name="adj" fmla="val 16166801"/>
            </a:avLst>
          </a:prstGeom>
          <a:solidFill>
            <a:srgbClr val="3A549E"/>
          </a:solidFill>
          <a:ln/>
        </p:spPr>
        <p:txBody>
          <a:bodyPr/>
          <a:p/>
        </p:txBody>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05614" y="2651046"/>
            <a:ext cx="254437" cy="254437"/>
          </a:xfrm>
          <a:prstGeom prst="rect">
            <a:avLst/>
          </a:prstGeom>
        </p:spPr>
      </p:pic>
      <p:sp>
        <p:nvSpPr>
          <p:cNvPr id="7" name="Text 4"/>
          <p:cNvSpPr/>
          <p:nvPr/>
        </p:nvSpPr>
        <p:spPr>
          <a:xfrm>
            <a:off x="950119" y="3249573"/>
            <a:ext cx="2720816" cy="29444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Named Misconceptions</a:t>
            </a:r>
            <a:endParaRPr lang="en-US" sz="1850" dirty="0"/>
          </a:p>
        </p:txBody>
      </p:sp>
      <p:sp>
        <p:nvSpPr>
          <p:cNvPr id="8" name="Text 5"/>
          <p:cNvSpPr/>
          <p:nvPr/>
        </p:nvSpPr>
        <p:spPr>
          <a:xfrm>
            <a:off x="950119" y="3657124"/>
            <a:ext cx="3856196" cy="1507331"/>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Errors are automatically clustered and labeled with plain-language explanations teachers can use directly with learners: </a:t>
            </a:r>
            <a:pPr algn="l" indent="0" marL="0">
              <a:lnSpc>
                <a:spcPts val="2350"/>
              </a:lnSpc>
              <a:buNone/>
            </a:pPr>
            <a:r>
              <a:rPr lang="en-US" sz="1450" i="1" dirty="0">
                <a:solidFill>
                  <a:srgbClr val="000000"/>
                </a:solidFill>
                <a:latin typeface="Nunito Sans" pitchFamily="34" charset="0"/>
                <a:ea typeface="Nunito Sans" pitchFamily="34" charset="-122"/>
                <a:cs typeface="Nunito Sans" pitchFamily="34" charset="-120"/>
              </a:rPr>
              <a:t>"You're treating the denominator like a label instead of as the size of the pieces."</a:t>
            </a:r>
            <a:endParaRPr lang="en-US" sz="1450" dirty="0"/>
          </a:p>
        </p:txBody>
      </p:sp>
      <p:sp>
        <p:nvSpPr>
          <p:cNvPr id="9" name="Shape 6"/>
          <p:cNvSpPr/>
          <p:nvPr/>
        </p:nvSpPr>
        <p:spPr>
          <a:xfrm>
            <a:off x="5190887" y="2299454"/>
            <a:ext cx="4248507" cy="3061097"/>
          </a:xfrm>
          <a:prstGeom prst="roundRect">
            <a:avLst>
              <a:gd name="adj" fmla="val 2587"/>
            </a:avLst>
          </a:prstGeom>
          <a:solidFill>
            <a:srgbClr val="DAE0F1"/>
          </a:solidFill>
          <a:ln w="7620">
            <a:solidFill>
              <a:srgbClr val="C0C6D7"/>
            </a:solidFill>
            <a:prstDash val="solid"/>
          </a:ln>
        </p:spPr>
        <p:txBody>
          <a:bodyPr/>
          <a:p/>
        </p:txBody>
      </p:sp>
      <p:sp>
        <p:nvSpPr>
          <p:cNvPr id="10" name="Shape 7"/>
          <p:cNvSpPr/>
          <p:nvPr/>
        </p:nvSpPr>
        <p:spPr>
          <a:xfrm>
            <a:off x="5386983" y="2495550"/>
            <a:ext cx="565547" cy="565547"/>
          </a:xfrm>
          <a:prstGeom prst="roundRect">
            <a:avLst>
              <a:gd name="adj" fmla="val 16166801"/>
            </a:avLst>
          </a:prstGeom>
          <a:solidFill>
            <a:srgbClr val="3A549E"/>
          </a:solidFill>
          <a:ln/>
        </p:spPr>
        <p:txBody>
          <a:bodyPr/>
          <a:p/>
        </p:txBody>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2478" y="2651046"/>
            <a:ext cx="254437" cy="254437"/>
          </a:xfrm>
          <a:prstGeom prst="rect">
            <a:avLst/>
          </a:prstGeom>
        </p:spPr>
      </p:pic>
      <p:sp>
        <p:nvSpPr>
          <p:cNvPr id="12" name="Text 8"/>
          <p:cNvSpPr/>
          <p:nvPr/>
        </p:nvSpPr>
        <p:spPr>
          <a:xfrm>
            <a:off x="5386983" y="3249573"/>
            <a:ext cx="2661404" cy="29444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Visual Representations</a:t>
            </a:r>
            <a:endParaRPr lang="en-US" sz="1850" dirty="0"/>
          </a:p>
        </p:txBody>
      </p:sp>
      <p:sp>
        <p:nvSpPr>
          <p:cNvPr id="13" name="Text 9"/>
          <p:cNvSpPr/>
          <p:nvPr/>
        </p:nvSpPr>
        <p:spPr>
          <a:xfrm>
            <a:off x="5386983" y="3657124"/>
            <a:ext cx="3856315" cy="1205865"/>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Each misconception links to 2–3 proven visual models—number lines, area models, bar diagrams—with guidance on when and how to use each one for maximum clarity.</a:t>
            </a:r>
            <a:endParaRPr lang="en-US" sz="1450" dirty="0"/>
          </a:p>
        </p:txBody>
      </p:sp>
      <p:sp>
        <p:nvSpPr>
          <p:cNvPr id="14" name="Shape 10"/>
          <p:cNvSpPr/>
          <p:nvPr/>
        </p:nvSpPr>
        <p:spPr>
          <a:xfrm>
            <a:off x="9627870" y="2299454"/>
            <a:ext cx="4248388" cy="3061097"/>
          </a:xfrm>
          <a:prstGeom prst="roundRect">
            <a:avLst>
              <a:gd name="adj" fmla="val 2587"/>
            </a:avLst>
          </a:prstGeom>
          <a:solidFill>
            <a:srgbClr val="DAE0F1"/>
          </a:solidFill>
          <a:ln w="7620">
            <a:solidFill>
              <a:srgbClr val="C0C6D7"/>
            </a:solidFill>
            <a:prstDash val="solid"/>
          </a:ln>
        </p:spPr>
        <p:txBody>
          <a:bodyPr/>
          <a:p/>
        </p:txBody>
      </p:sp>
      <p:sp>
        <p:nvSpPr>
          <p:cNvPr id="15" name="Shape 11"/>
          <p:cNvSpPr/>
          <p:nvPr/>
        </p:nvSpPr>
        <p:spPr>
          <a:xfrm>
            <a:off x="9823966" y="2495550"/>
            <a:ext cx="565547" cy="565547"/>
          </a:xfrm>
          <a:prstGeom prst="roundRect">
            <a:avLst>
              <a:gd name="adj" fmla="val 16166801"/>
            </a:avLst>
          </a:prstGeom>
          <a:solidFill>
            <a:srgbClr val="3A549E"/>
          </a:solidFill>
          <a:ln/>
        </p:spPr>
        <p:txBody>
          <a:bodyPr/>
          <a:p/>
        </p:txBody>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9462" y="2651046"/>
            <a:ext cx="254437" cy="254437"/>
          </a:xfrm>
          <a:prstGeom prst="rect">
            <a:avLst/>
          </a:prstGeom>
        </p:spPr>
      </p:pic>
      <p:sp>
        <p:nvSpPr>
          <p:cNvPr id="17" name="Text 12"/>
          <p:cNvSpPr/>
          <p:nvPr/>
        </p:nvSpPr>
        <p:spPr>
          <a:xfrm>
            <a:off x="9823966" y="3249573"/>
            <a:ext cx="2977753" cy="29444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Ready-to-Teach Materials</a:t>
            </a:r>
            <a:endParaRPr lang="en-US" sz="1850" dirty="0"/>
          </a:p>
        </p:txBody>
      </p:sp>
      <p:sp>
        <p:nvSpPr>
          <p:cNvPr id="18" name="Text 13"/>
          <p:cNvSpPr/>
          <p:nvPr/>
        </p:nvSpPr>
        <p:spPr>
          <a:xfrm>
            <a:off x="9823966" y="3657124"/>
            <a:ext cx="3856196" cy="1507331"/>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Mini-lesson cards provide 10-15 minute instructional sequences, complete with model problems, worked examples, and contrast tasks to sharpen conceptual boundaries.</a:t>
            </a:r>
            <a:endParaRPr lang="en-US" sz="1450" dirty="0"/>
          </a:p>
        </p:txBody>
      </p:sp>
      <p:sp>
        <p:nvSpPr>
          <p:cNvPr id="19" name="Text 14"/>
          <p:cNvSpPr/>
          <p:nvPr/>
        </p:nvSpPr>
        <p:spPr>
          <a:xfrm>
            <a:off x="754023" y="5761077"/>
            <a:ext cx="3853815" cy="29444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Example: Denominator Confusion</a:t>
            </a:r>
            <a:endParaRPr lang="en-US" sz="1850" dirty="0"/>
          </a:p>
        </p:txBody>
      </p:sp>
      <p:sp>
        <p:nvSpPr>
          <p:cNvPr id="20" name="Text 15"/>
          <p:cNvSpPr/>
          <p:nvPr/>
        </p:nvSpPr>
        <p:spPr>
          <a:xfrm>
            <a:off x="754023" y="6243995"/>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Error cluster:</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"Larger denominator = larger fraction"</a:t>
            </a:r>
            <a:endParaRPr lang="en-US" sz="1450" dirty="0"/>
          </a:p>
        </p:txBody>
      </p:sp>
      <p:sp>
        <p:nvSpPr>
          <p:cNvPr id="21" name="Text 16"/>
          <p:cNvSpPr/>
          <p:nvPr/>
        </p:nvSpPr>
        <p:spPr>
          <a:xfrm>
            <a:off x="754023" y="6611422"/>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Explanation:</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Mixing up piece count with piece size</a:t>
            </a:r>
            <a:endParaRPr lang="en-US" sz="1450" dirty="0"/>
          </a:p>
        </p:txBody>
      </p:sp>
      <p:sp>
        <p:nvSpPr>
          <p:cNvPr id="22" name="Text 17"/>
          <p:cNvSpPr/>
          <p:nvPr/>
        </p:nvSpPr>
        <p:spPr>
          <a:xfrm>
            <a:off x="754023" y="6978848"/>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Visual:</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Side-by-side number lines showing ½ vs. ¼</a:t>
            </a:r>
            <a:endParaRPr lang="en-US" sz="1450" dirty="0"/>
          </a:p>
        </p:txBody>
      </p:sp>
      <p:sp>
        <p:nvSpPr>
          <p:cNvPr id="23" name="Text 18"/>
          <p:cNvSpPr/>
          <p:nvPr/>
        </p:nvSpPr>
        <p:spPr>
          <a:xfrm>
            <a:off x="754023" y="7346275"/>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Task:</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Shade bars to compare ⅔ and ⅗ visually before calculating</a:t>
            </a:r>
            <a:endParaRPr lang="en-US" sz="1450" dirty="0"/>
          </a:p>
        </p:txBody>
      </p:sp>
      <p:sp>
        <p:nvSpPr>
          <p:cNvPr id="24" name="Text 19"/>
          <p:cNvSpPr/>
          <p:nvPr/>
        </p:nvSpPr>
        <p:spPr>
          <a:xfrm>
            <a:off x="7552730" y="5761077"/>
            <a:ext cx="5835610" cy="29444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Example: Addition Without Common Denominators</a:t>
            </a:r>
            <a:endParaRPr lang="en-US" sz="1850" dirty="0"/>
          </a:p>
        </p:txBody>
      </p:sp>
      <p:sp>
        <p:nvSpPr>
          <p:cNvPr id="25" name="Text 20"/>
          <p:cNvSpPr/>
          <p:nvPr/>
        </p:nvSpPr>
        <p:spPr>
          <a:xfrm>
            <a:off x="7552730" y="6243995"/>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Error cluster:</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"1/3 + 1/4 = 2/7"</a:t>
            </a:r>
            <a:endParaRPr lang="en-US" sz="1450" dirty="0"/>
          </a:p>
        </p:txBody>
      </p:sp>
      <p:sp>
        <p:nvSpPr>
          <p:cNvPr id="26" name="Text 21"/>
          <p:cNvSpPr/>
          <p:nvPr/>
        </p:nvSpPr>
        <p:spPr>
          <a:xfrm>
            <a:off x="7552730" y="6611422"/>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Explanation:</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Adding numerators and denominators directly</a:t>
            </a:r>
            <a:endParaRPr lang="en-US" sz="1450" dirty="0"/>
          </a:p>
        </p:txBody>
      </p:sp>
      <p:sp>
        <p:nvSpPr>
          <p:cNvPr id="27" name="Text 22"/>
          <p:cNvSpPr/>
          <p:nvPr/>
        </p:nvSpPr>
        <p:spPr>
          <a:xfrm>
            <a:off x="7552730" y="6978848"/>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Visual:</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Bar model showing unequal pieces can't be combined</a:t>
            </a:r>
            <a:endParaRPr lang="en-US" sz="1450" dirty="0"/>
          </a:p>
        </p:txBody>
      </p:sp>
      <p:sp>
        <p:nvSpPr>
          <p:cNvPr id="28" name="Text 23"/>
          <p:cNvSpPr/>
          <p:nvPr/>
        </p:nvSpPr>
        <p:spPr>
          <a:xfrm>
            <a:off x="7552730" y="7346275"/>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Task:</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Partition bars into same-sized pieces before counting</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2025-10-25T17:42:38Z</dcterms:created>
  <dcterms:modified xsi:type="dcterms:W3CDTF">2025-10-25T17:42:38Z</dcterms:modified>
</cp:coreProperties>
</file>